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7" r:id="rId2"/>
    <p:sldId id="258" r:id="rId3"/>
    <p:sldId id="278" r:id="rId4"/>
    <p:sldId id="809" r:id="rId5"/>
    <p:sldId id="259" r:id="rId6"/>
    <p:sldId id="256" r:id="rId7"/>
    <p:sldId id="279" r:id="rId8"/>
    <p:sldId id="871" r:id="rId9"/>
    <p:sldId id="264" r:id="rId10"/>
    <p:sldId id="263" r:id="rId11"/>
    <p:sldId id="282" r:id="rId12"/>
    <p:sldId id="260" r:id="rId13"/>
    <p:sldId id="261" r:id="rId14"/>
    <p:sldId id="262" r:id="rId15"/>
    <p:sldId id="265" r:id="rId16"/>
    <p:sldId id="266" r:id="rId17"/>
    <p:sldId id="275" r:id="rId18"/>
    <p:sldId id="274" r:id="rId19"/>
    <p:sldId id="872" r:id="rId20"/>
    <p:sldId id="874" r:id="rId21"/>
    <p:sldId id="873" r:id="rId22"/>
    <p:sldId id="277" r:id="rId23"/>
    <p:sldId id="870" r:id="rId24"/>
  </p:sldIdLst>
  <p:sldSz cx="12192000" cy="6858000"/>
  <p:notesSz cx="6886575"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7EE0235E-4658-4E77-94EE-7CAEE411A283}">
          <p14:sldIdLst>
            <p14:sldId id="257"/>
            <p14:sldId id="258"/>
            <p14:sldId id="278"/>
            <p14:sldId id="809"/>
            <p14:sldId id="259"/>
            <p14:sldId id="256"/>
            <p14:sldId id="279"/>
            <p14:sldId id="871"/>
            <p14:sldId id="264"/>
            <p14:sldId id="263"/>
            <p14:sldId id="282"/>
            <p14:sldId id="260"/>
            <p14:sldId id="261"/>
            <p14:sldId id="262"/>
            <p14:sldId id="265"/>
          </p14:sldIdLst>
        </p14:section>
        <p14:section name="Ikke-navngivet sektion" id="{F721752D-5337-4BE9-B04F-B2360E84E28A}">
          <p14:sldIdLst>
            <p14:sldId id="266"/>
            <p14:sldId id="275"/>
            <p14:sldId id="274"/>
            <p14:sldId id="872"/>
            <p14:sldId id="874"/>
            <p14:sldId id="873"/>
            <p14:sldId id="277"/>
            <p14:sldId id="8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26CF54-C984-4E9B-A337-549320D68DED}"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da-DK"/>
        </a:p>
      </dgm:t>
    </dgm:pt>
    <dgm:pt modelId="{E0422149-058A-4F62-9BD6-50D4BB9DAFDF}">
      <dgm:prSet phldrT="[Tekst]" custT="1"/>
      <dgm:spPr/>
      <dgm:t>
        <a:bodyPr/>
        <a:lstStyle/>
        <a:p>
          <a:pPr algn="l"/>
          <a:r>
            <a:rPr lang="da-DK" sz="2000" dirty="0">
              <a:latin typeface="+mn-lt"/>
            </a:rPr>
            <a:t>Lære ny livsvilkår og ændringer at kende</a:t>
          </a:r>
        </a:p>
        <a:p>
          <a:pPr algn="l"/>
          <a:r>
            <a:rPr lang="da-DK" sz="2000" dirty="0">
              <a:latin typeface="+mn-lt"/>
            </a:rPr>
            <a:t>Accepter hvad du har indflydelse på</a:t>
          </a:r>
        </a:p>
        <a:p>
          <a:pPr algn="l"/>
          <a:r>
            <a:rPr lang="da-DK" sz="2000" dirty="0">
              <a:latin typeface="+mn-lt"/>
            </a:rPr>
            <a:t>Fastholde gode ritualer</a:t>
          </a:r>
        </a:p>
        <a:p>
          <a:pPr algn="l"/>
          <a:r>
            <a:rPr lang="da-DK" sz="2000" dirty="0">
              <a:latin typeface="+mn-lt"/>
            </a:rPr>
            <a:t>Finde og anerkende nye roller/funktioner</a:t>
          </a:r>
        </a:p>
        <a:p>
          <a:pPr algn="l"/>
          <a:r>
            <a:rPr lang="da-DK" sz="2000" dirty="0">
              <a:latin typeface="+mn-lt"/>
            </a:rPr>
            <a:t>Dyrke motion, god søvn og sund mad</a:t>
          </a:r>
        </a:p>
        <a:p>
          <a:pPr algn="l"/>
          <a:r>
            <a:rPr lang="da-DK" sz="2000" dirty="0">
              <a:latin typeface="+mn-lt"/>
            </a:rPr>
            <a:t>Få støtte gennem netværk/professionelle</a:t>
          </a:r>
        </a:p>
        <a:p>
          <a:pPr algn="l"/>
          <a:endParaRPr lang="da-DK" sz="1200" dirty="0">
            <a:latin typeface="+mn-lt"/>
          </a:endParaRPr>
        </a:p>
      </dgm:t>
    </dgm:pt>
    <dgm:pt modelId="{1F174260-EE3B-489B-BF7A-8BC4869A0FB6}" type="parTrans" cxnId="{5AAB2285-DCA8-4EB7-82EA-BAD0D19BBAD1}">
      <dgm:prSet/>
      <dgm:spPr/>
      <dgm:t>
        <a:bodyPr/>
        <a:lstStyle/>
        <a:p>
          <a:endParaRPr lang="da-DK"/>
        </a:p>
      </dgm:t>
    </dgm:pt>
    <dgm:pt modelId="{C0570186-13E6-42F1-A42F-D3F2AE7F1684}" type="sibTrans" cxnId="{5AAB2285-DCA8-4EB7-82EA-BAD0D19BBAD1}">
      <dgm:prSet/>
      <dgm:spPr/>
      <dgm:t>
        <a:bodyPr/>
        <a:lstStyle/>
        <a:p>
          <a:endParaRPr lang="da-DK"/>
        </a:p>
      </dgm:t>
    </dgm:pt>
    <dgm:pt modelId="{37D112EB-5D47-4800-9961-41EEE35EA4F6}">
      <dgm:prSet phldrT="[Tekst]" custT="1"/>
      <dgm:spPr/>
      <dgm:t>
        <a:bodyPr/>
        <a:lstStyle/>
        <a:p>
          <a:pPr algn="l"/>
          <a:endParaRPr lang="da-DK" sz="1200" dirty="0">
            <a:latin typeface="+mn-lt"/>
          </a:endParaRPr>
        </a:p>
        <a:p>
          <a:pPr algn="l"/>
          <a:r>
            <a:rPr lang="da-DK" sz="2000" dirty="0">
              <a:latin typeface="+mn-lt"/>
            </a:rPr>
            <a:t>Det er ikke din skyld</a:t>
          </a:r>
        </a:p>
        <a:p>
          <a:pPr algn="l"/>
          <a:r>
            <a:rPr lang="da-DK" sz="2000" dirty="0">
              <a:latin typeface="+mn-lt"/>
            </a:rPr>
            <a:t>Accept og forståelse af sorg</a:t>
          </a:r>
        </a:p>
        <a:p>
          <a:pPr algn="l"/>
          <a:r>
            <a:rPr lang="da-DK" sz="2000" dirty="0">
              <a:latin typeface="+mn-lt"/>
            </a:rPr>
            <a:t>Lære sorgen at kende</a:t>
          </a:r>
        </a:p>
        <a:p>
          <a:pPr algn="l"/>
          <a:r>
            <a:rPr lang="da-DK" sz="2000" dirty="0">
              <a:latin typeface="+mn-lt"/>
            </a:rPr>
            <a:t>Du gør hvad du kan</a:t>
          </a:r>
        </a:p>
        <a:p>
          <a:pPr algn="l"/>
          <a:r>
            <a:rPr lang="da-DK" sz="2000" dirty="0">
              <a:latin typeface="+mn-lt"/>
            </a:rPr>
            <a:t>Savn/smerte kan forstærkes af andre forhold</a:t>
          </a:r>
        </a:p>
        <a:p>
          <a:pPr algn="l"/>
          <a:r>
            <a:rPr lang="da-DK" sz="2000" dirty="0">
              <a:latin typeface="+mn-lt"/>
            </a:rPr>
            <a:t>Det er naturligt at reagere på ikke kendte måder</a:t>
          </a:r>
        </a:p>
        <a:p>
          <a:pPr algn="l"/>
          <a:endParaRPr lang="da-DK" sz="2200" dirty="0">
            <a:latin typeface="+mn-lt"/>
          </a:endParaRPr>
        </a:p>
      </dgm:t>
    </dgm:pt>
    <dgm:pt modelId="{FF918D19-16B2-4DD7-8F3E-F78E3BE49758}" type="parTrans" cxnId="{3B996855-5324-44CB-8937-1F1B46699F98}">
      <dgm:prSet/>
      <dgm:spPr/>
      <dgm:t>
        <a:bodyPr/>
        <a:lstStyle/>
        <a:p>
          <a:endParaRPr lang="da-DK"/>
        </a:p>
      </dgm:t>
    </dgm:pt>
    <dgm:pt modelId="{4528C99F-D608-425E-9608-2FC6FF6B466C}" type="sibTrans" cxnId="{3B996855-5324-44CB-8937-1F1B46699F98}">
      <dgm:prSet/>
      <dgm:spPr/>
      <dgm:t>
        <a:bodyPr/>
        <a:lstStyle/>
        <a:p>
          <a:endParaRPr lang="da-DK"/>
        </a:p>
      </dgm:t>
    </dgm:pt>
    <dgm:pt modelId="{2BC0EF1E-68A0-4FFD-9DDF-D880CA61C446}" type="pres">
      <dgm:prSet presAssocID="{8F26CF54-C984-4E9B-A337-549320D68DED}" presName="compositeShape" presStyleCnt="0">
        <dgm:presLayoutVars>
          <dgm:chMax val="2"/>
          <dgm:dir/>
          <dgm:resizeHandles val="exact"/>
        </dgm:presLayoutVars>
      </dgm:prSet>
      <dgm:spPr/>
    </dgm:pt>
    <dgm:pt modelId="{83A07FDA-84E9-4FEC-AA3C-603044D713BF}" type="pres">
      <dgm:prSet presAssocID="{8F26CF54-C984-4E9B-A337-549320D68DED}" presName="divider" presStyleLbl="fgShp" presStyleIdx="0" presStyleCnt="1" custAng="21490856" custLinFactNeighborY="-10480"/>
      <dgm:spPr/>
    </dgm:pt>
    <dgm:pt modelId="{9C28CD4C-89A1-4EE1-8D7F-10C2D838468B}" type="pres">
      <dgm:prSet presAssocID="{E0422149-058A-4F62-9BD6-50D4BB9DAFDF}" presName="downArrow" presStyleLbl="node1" presStyleIdx="0" presStyleCnt="2" custScaleX="27882" custScaleY="37178" custLinFactNeighborY="33965"/>
      <dgm:spPr/>
    </dgm:pt>
    <dgm:pt modelId="{04EEA84D-CF88-4540-A038-BAC8C4EEE0D5}" type="pres">
      <dgm:prSet presAssocID="{E0422149-058A-4F62-9BD6-50D4BB9DAFDF}" presName="downArrowText" presStyleLbl="revTx" presStyleIdx="0" presStyleCnt="2" custScaleX="160566" custScaleY="183961" custLinFactNeighborX="17105">
        <dgm:presLayoutVars>
          <dgm:bulletEnabled val="1"/>
        </dgm:presLayoutVars>
      </dgm:prSet>
      <dgm:spPr/>
    </dgm:pt>
    <dgm:pt modelId="{ED651C3B-7FCD-43EF-AF6E-976705F37C2F}" type="pres">
      <dgm:prSet presAssocID="{37D112EB-5D47-4800-9961-41EEE35EA4F6}" presName="upArrow" presStyleLbl="node1" presStyleIdx="1" presStyleCnt="2" custScaleX="27613" custScaleY="36557" custLinFactNeighborX="3392" custLinFactNeighborY="-48539"/>
      <dgm:spPr/>
    </dgm:pt>
    <dgm:pt modelId="{E8854D5F-FDF3-4FF7-AC79-01335583D738}" type="pres">
      <dgm:prSet presAssocID="{37D112EB-5D47-4800-9961-41EEE35EA4F6}" presName="upArrowText" presStyleLbl="revTx" presStyleIdx="1" presStyleCnt="2" custScaleX="151469" custScaleY="89758" custLinFactNeighborX="-12465" custLinFactNeighborY="-3134">
        <dgm:presLayoutVars>
          <dgm:bulletEnabled val="1"/>
        </dgm:presLayoutVars>
      </dgm:prSet>
      <dgm:spPr/>
    </dgm:pt>
  </dgm:ptLst>
  <dgm:cxnLst>
    <dgm:cxn modelId="{74416D02-F4C0-4CC1-9041-31E8FE2FEE78}" type="presOf" srcId="{8F26CF54-C984-4E9B-A337-549320D68DED}" destId="{2BC0EF1E-68A0-4FFD-9DDF-D880CA61C446}" srcOrd="0" destOrd="0" presId="urn:microsoft.com/office/officeart/2005/8/layout/arrow3"/>
    <dgm:cxn modelId="{5FB8AB6D-EAAF-4B3C-962F-83F0FFE0CCF0}" type="presOf" srcId="{37D112EB-5D47-4800-9961-41EEE35EA4F6}" destId="{E8854D5F-FDF3-4FF7-AC79-01335583D738}" srcOrd="0" destOrd="0" presId="urn:microsoft.com/office/officeart/2005/8/layout/arrow3"/>
    <dgm:cxn modelId="{3B996855-5324-44CB-8937-1F1B46699F98}" srcId="{8F26CF54-C984-4E9B-A337-549320D68DED}" destId="{37D112EB-5D47-4800-9961-41EEE35EA4F6}" srcOrd="1" destOrd="0" parTransId="{FF918D19-16B2-4DD7-8F3E-F78E3BE49758}" sibTransId="{4528C99F-D608-425E-9608-2FC6FF6B466C}"/>
    <dgm:cxn modelId="{A4B29157-EE63-493C-A2CB-F85A75F89DE6}" type="presOf" srcId="{E0422149-058A-4F62-9BD6-50D4BB9DAFDF}" destId="{04EEA84D-CF88-4540-A038-BAC8C4EEE0D5}" srcOrd="0" destOrd="0" presId="urn:microsoft.com/office/officeart/2005/8/layout/arrow3"/>
    <dgm:cxn modelId="{5AAB2285-DCA8-4EB7-82EA-BAD0D19BBAD1}" srcId="{8F26CF54-C984-4E9B-A337-549320D68DED}" destId="{E0422149-058A-4F62-9BD6-50D4BB9DAFDF}" srcOrd="0" destOrd="0" parTransId="{1F174260-EE3B-489B-BF7A-8BC4869A0FB6}" sibTransId="{C0570186-13E6-42F1-A42F-D3F2AE7F1684}"/>
    <dgm:cxn modelId="{F06B19F0-DC5A-4430-A0BD-D7D849840E3E}" type="presParOf" srcId="{2BC0EF1E-68A0-4FFD-9DDF-D880CA61C446}" destId="{83A07FDA-84E9-4FEC-AA3C-603044D713BF}" srcOrd="0" destOrd="0" presId="urn:microsoft.com/office/officeart/2005/8/layout/arrow3"/>
    <dgm:cxn modelId="{2B059EAB-5E5C-48CA-9FDB-4806E167AFA7}" type="presParOf" srcId="{2BC0EF1E-68A0-4FFD-9DDF-D880CA61C446}" destId="{9C28CD4C-89A1-4EE1-8D7F-10C2D838468B}" srcOrd="1" destOrd="0" presId="urn:microsoft.com/office/officeart/2005/8/layout/arrow3"/>
    <dgm:cxn modelId="{C02875CB-1E4E-4BDB-A386-8662505A7263}" type="presParOf" srcId="{2BC0EF1E-68A0-4FFD-9DDF-D880CA61C446}" destId="{04EEA84D-CF88-4540-A038-BAC8C4EEE0D5}" srcOrd="2" destOrd="0" presId="urn:microsoft.com/office/officeart/2005/8/layout/arrow3"/>
    <dgm:cxn modelId="{189623C0-33D6-428A-98A7-FE51DE52ADE4}" type="presParOf" srcId="{2BC0EF1E-68A0-4FFD-9DDF-D880CA61C446}" destId="{ED651C3B-7FCD-43EF-AF6E-976705F37C2F}" srcOrd="3" destOrd="0" presId="urn:microsoft.com/office/officeart/2005/8/layout/arrow3"/>
    <dgm:cxn modelId="{774BCD13-549E-4D8B-8A9B-C30D52CC95D0}" type="presParOf" srcId="{2BC0EF1E-68A0-4FFD-9DDF-D880CA61C446}" destId="{E8854D5F-FDF3-4FF7-AC79-01335583D738}"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AB6F7A-7D62-4BAD-B685-C7589CD7C7F2}" type="doc">
      <dgm:prSet loTypeId="urn:microsoft.com/office/officeart/2005/8/layout/chart3" loCatId="cycle" qsTypeId="urn:microsoft.com/office/officeart/2005/8/quickstyle/simple1" qsCatId="simple" csTypeId="urn:microsoft.com/office/officeart/2005/8/colors/accent1_2" csCatId="accent1" phldr="1"/>
      <dgm:spPr/>
    </dgm:pt>
    <dgm:pt modelId="{262F8E90-C756-40F0-9B0D-EEFC450FDB4F}">
      <dgm:prSet phldrT="[Tekst]"/>
      <dgm:spPr/>
      <dgm:t>
        <a:bodyPr/>
        <a:lstStyle/>
        <a:p>
          <a:r>
            <a:rPr lang="da-DK" dirty="0">
              <a:solidFill>
                <a:schemeClr val="tx1"/>
              </a:solidFill>
            </a:rPr>
            <a:t>Menneske</a:t>
          </a:r>
        </a:p>
      </dgm:t>
    </dgm:pt>
    <dgm:pt modelId="{2C323427-1743-4F97-AF6A-3BC8C1945B69}" type="parTrans" cxnId="{5D127CC1-7AD5-400D-87B1-0ABBAEF838B6}">
      <dgm:prSet/>
      <dgm:spPr/>
      <dgm:t>
        <a:bodyPr/>
        <a:lstStyle/>
        <a:p>
          <a:endParaRPr lang="da-DK"/>
        </a:p>
      </dgm:t>
    </dgm:pt>
    <dgm:pt modelId="{8B35AC9B-E931-4D87-A28D-37EF04D414AE}" type="sibTrans" cxnId="{5D127CC1-7AD5-400D-87B1-0ABBAEF838B6}">
      <dgm:prSet/>
      <dgm:spPr/>
      <dgm:t>
        <a:bodyPr/>
        <a:lstStyle/>
        <a:p>
          <a:endParaRPr lang="da-DK"/>
        </a:p>
      </dgm:t>
    </dgm:pt>
    <dgm:pt modelId="{4A8216F0-9AFE-43C5-B690-68E401546691}">
      <dgm:prSet phldrT="[Tekst]"/>
      <dgm:spPr/>
      <dgm:t>
        <a:bodyPr/>
        <a:lstStyle/>
        <a:p>
          <a:r>
            <a:rPr lang="da-DK" dirty="0">
              <a:solidFill>
                <a:schemeClr val="tx1"/>
              </a:solidFill>
            </a:rPr>
            <a:t>Efterladt</a:t>
          </a:r>
        </a:p>
      </dgm:t>
    </dgm:pt>
    <dgm:pt modelId="{85C362AB-47AE-4609-8FA3-686C87672691}" type="parTrans" cxnId="{AAD3FF20-2710-4DA7-94FF-9CEDB873C721}">
      <dgm:prSet/>
      <dgm:spPr/>
      <dgm:t>
        <a:bodyPr/>
        <a:lstStyle/>
        <a:p>
          <a:endParaRPr lang="da-DK"/>
        </a:p>
      </dgm:t>
    </dgm:pt>
    <dgm:pt modelId="{6E283EA9-74AA-4786-B8B8-874E67CB3078}" type="sibTrans" cxnId="{AAD3FF20-2710-4DA7-94FF-9CEDB873C721}">
      <dgm:prSet/>
      <dgm:spPr/>
      <dgm:t>
        <a:bodyPr/>
        <a:lstStyle/>
        <a:p>
          <a:endParaRPr lang="da-DK"/>
        </a:p>
      </dgm:t>
    </dgm:pt>
    <dgm:pt modelId="{4C016A66-62D5-4D84-8A73-E5B2809FA875}">
      <dgm:prSet phldrT="[Tekst]"/>
      <dgm:spPr/>
      <dgm:t>
        <a:bodyPr/>
        <a:lstStyle/>
        <a:p>
          <a:r>
            <a:rPr lang="da-DK" dirty="0">
              <a:solidFill>
                <a:schemeClr val="tx1"/>
              </a:solidFill>
            </a:rPr>
            <a:t>Frivillig</a:t>
          </a:r>
        </a:p>
      </dgm:t>
    </dgm:pt>
    <dgm:pt modelId="{C04BE22E-EFA7-4C9F-A820-E2917C6A9F0B}" type="parTrans" cxnId="{7F9C2E3D-2B0D-435E-BBB8-C4CD6D55CE83}">
      <dgm:prSet/>
      <dgm:spPr/>
      <dgm:t>
        <a:bodyPr/>
        <a:lstStyle/>
        <a:p>
          <a:endParaRPr lang="da-DK"/>
        </a:p>
      </dgm:t>
    </dgm:pt>
    <dgm:pt modelId="{6F431544-DA9C-4E9C-9C43-630A32042949}" type="sibTrans" cxnId="{7F9C2E3D-2B0D-435E-BBB8-C4CD6D55CE83}">
      <dgm:prSet/>
      <dgm:spPr/>
      <dgm:t>
        <a:bodyPr/>
        <a:lstStyle/>
        <a:p>
          <a:endParaRPr lang="da-DK"/>
        </a:p>
      </dgm:t>
    </dgm:pt>
    <dgm:pt modelId="{F24BC78C-A6E7-40F2-ADD1-D49C559C32A3}" type="pres">
      <dgm:prSet presAssocID="{9BAB6F7A-7D62-4BAD-B685-C7589CD7C7F2}" presName="compositeShape" presStyleCnt="0">
        <dgm:presLayoutVars>
          <dgm:chMax val="7"/>
          <dgm:dir/>
          <dgm:resizeHandles val="exact"/>
        </dgm:presLayoutVars>
      </dgm:prSet>
      <dgm:spPr/>
    </dgm:pt>
    <dgm:pt modelId="{ABE49BB7-327C-4A53-A65A-05DB32A9D813}" type="pres">
      <dgm:prSet presAssocID="{9BAB6F7A-7D62-4BAD-B685-C7589CD7C7F2}" presName="wedge1" presStyleLbl="node1" presStyleIdx="0" presStyleCnt="3" custScaleX="93574" custScaleY="90825" custLinFactNeighborX="-4305" custLinFactNeighborY="-10054"/>
      <dgm:spPr/>
    </dgm:pt>
    <dgm:pt modelId="{6C0DA83E-4FC6-44B6-8663-D8C1B7C18B32}" type="pres">
      <dgm:prSet presAssocID="{9BAB6F7A-7D62-4BAD-B685-C7589CD7C7F2}" presName="wedge1Tx" presStyleLbl="node1" presStyleIdx="0" presStyleCnt="3">
        <dgm:presLayoutVars>
          <dgm:chMax val="0"/>
          <dgm:chPref val="0"/>
          <dgm:bulletEnabled val="1"/>
        </dgm:presLayoutVars>
      </dgm:prSet>
      <dgm:spPr/>
    </dgm:pt>
    <dgm:pt modelId="{A1810FFB-FAA1-4933-91F8-B8D7C7535DF5}" type="pres">
      <dgm:prSet presAssocID="{9BAB6F7A-7D62-4BAD-B685-C7589CD7C7F2}" presName="wedge2" presStyleLbl="node1" presStyleIdx="1" presStyleCnt="3" custScaleX="93574" custScaleY="90825" custLinFactNeighborX="1643" custLinFactNeighborY="-11085"/>
      <dgm:spPr/>
    </dgm:pt>
    <dgm:pt modelId="{F1956F2F-DA0B-41BD-8C46-552D06DA3CC4}" type="pres">
      <dgm:prSet presAssocID="{9BAB6F7A-7D62-4BAD-B685-C7589CD7C7F2}" presName="wedge2Tx" presStyleLbl="node1" presStyleIdx="1" presStyleCnt="3">
        <dgm:presLayoutVars>
          <dgm:chMax val="0"/>
          <dgm:chPref val="0"/>
          <dgm:bulletEnabled val="1"/>
        </dgm:presLayoutVars>
      </dgm:prSet>
      <dgm:spPr/>
    </dgm:pt>
    <dgm:pt modelId="{AF2AAF0A-B967-42A1-B6FB-A85B5ECF8C07}" type="pres">
      <dgm:prSet presAssocID="{9BAB6F7A-7D62-4BAD-B685-C7589CD7C7F2}" presName="wedge3" presStyleLbl="node1" presStyleIdx="2" presStyleCnt="3" custScaleX="93574" custScaleY="90825" custLinFactNeighborY="-12236"/>
      <dgm:spPr/>
    </dgm:pt>
    <dgm:pt modelId="{5DAD4C1C-0255-4575-8A94-5FAD2A55BF3E}" type="pres">
      <dgm:prSet presAssocID="{9BAB6F7A-7D62-4BAD-B685-C7589CD7C7F2}" presName="wedge3Tx" presStyleLbl="node1" presStyleIdx="2" presStyleCnt="3">
        <dgm:presLayoutVars>
          <dgm:chMax val="0"/>
          <dgm:chPref val="0"/>
          <dgm:bulletEnabled val="1"/>
        </dgm:presLayoutVars>
      </dgm:prSet>
      <dgm:spPr/>
    </dgm:pt>
  </dgm:ptLst>
  <dgm:cxnLst>
    <dgm:cxn modelId="{F291E30F-5DD2-44A8-94B3-165281EAF984}" type="presOf" srcId="{262F8E90-C756-40F0-9B0D-EEFC450FDB4F}" destId="{ABE49BB7-327C-4A53-A65A-05DB32A9D813}" srcOrd="0" destOrd="0" presId="urn:microsoft.com/office/officeart/2005/8/layout/chart3"/>
    <dgm:cxn modelId="{AAD3FF20-2710-4DA7-94FF-9CEDB873C721}" srcId="{9BAB6F7A-7D62-4BAD-B685-C7589CD7C7F2}" destId="{4A8216F0-9AFE-43C5-B690-68E401546691}" srcOrd="1" destOrd="0" parTransId="{85C362AB-47AE-4609-8FA3-686C87672691}" sibTransId="{6E283EA9-74AA-4786-B8B8-874E67CB3078}"/>
    <dgm:cxn modelId="{8C643327-7064-4E2C-9B30-1FDBE5EF78BC}" type="presOf" srcId="{4A8216F0-9AFE-43C5-B690-68E401546691}" destId="{F1956F2F-DA0B-41BD-8C46-552D06DA3CC4}" srcOrd="1" destOrd="0" presId="urn:microsoft.com/office/officeart/2005/8/layout/chart3"/>
    <dgm:cxn modelId="{4A24F538-5E31-483E-A8D0-D380BF904DE2}" type="presOf" srcId="{262F8E90-C756-40F0-9B0D-EEFC450FDB4F}" destId="{6C0DA83E-4FC6-44B6-8663-D8C1B7C18B32}" srcOrd="1" destOrd="0" presId="urn:microsoft.com/office/officeart/2005/8/layout/chart3"/>
    <dgm:cxn modelId="{7F9C2E3D-2B0D-435E-BBB8-C4CD6D55CE83}" srcId="{9BAB6F7A-7D62-4BAD-B685-C7589CD7C7F2}" destId="{4C016A66-62D5-4D84-8A73-E5B2809FA875}" srcOrd="2" destOrd="0" parTransId="{C04BE22E-EFA7-4C9F-A820-E2917C6A9F0B}" sibTransId="{6F431544-DA9C-4E9C-9C43-630A32042949}"/>
    <dgm:cxn modelId="{A4884677-82C0-4E21-9B4F-21049357460B}" type="presOf" srcId="{4A8216F0-9AFE-43C5-B690-68E401546691}" destId="{A1810FFB-FAA1-4933-91F8-B8D7C7535DF5}" srcOrd="0" destOrd="0" presId="urn:microsoft.com/office/officeart/2005/8/layout/chart3"/>
    <dgm:cxn modelId="{82EF3791-349B-471E-B1CC-53AB3646B0BD}" type="presOf" srcId="{4C016A66-62D5-4D84-8A73-E5B2809FA875}" destId="{5DAD4C1C-0255-4575-8A94-5FAD2A55BF3E}" srcOrd="1" destOrd="0" presId="urn:microsoft.com/office/officeart/2005/8/layout/chart3"/>
    <dgm:cxn modelId="{5D127CC1-7AD5-400D-87B1-0ABBAEF838B6}" srcId="{9BAB6F7A-7D62-4BAD-B685-C7589CD7C7F2}" destId="{262F8E90-C756-40F0-9B0D-EEFC450FDB4F}" srcOrd="0" destOrd="0" parTransId="{2C323427-1743-4F97-AF6A-3BC8C1945B69}" sibTransId="{8B35AC9B-E931-4D87-A28D-37EF04D414AE}"/>
    <dgm:cxn modelId="{E730A7CF-80DA-4EFB-9717-4E7DF8AF5763}" type="presOf" srcId="{9BAB6F7A-7D62-4BAD-B685-C7589CD7C7F2}" destId="{F24BC78C-A6E7-40F2-ADD1-D49C559C32A3}" srcOrd="0" destOrd="0" presId="urn:microsoft.com/office/officeart/2005/8/layout/chart3"/>
    <dgm:cxn modelId="{EF2001DD-4F96-461D-8D1B-82E1E2BD96A4}" type="presOf" srcId="{4C016A66-62D5-4D84-8A73-E5B2809FA875}" destId="{AF2AAF0A-B967-42A1-B6FB-A85B5ECF8C07}" srcOrd="0" destOrd="0" presId="urn:microsoft.com/office/officeart/2005/8/layout/chart3"/>
    <dgm:cxn modelId="{D91E9768-F2A3-49E1-9457-E0FFECA1B3CA}" type="presParOf" srcId="{F24BC78C-A6E7-40F2-ADD1-D49C559C32A3}" destId="{ABE49BB7-327C-4A53-A65A-05DB32A9D813}" srcOrd="0" destOrd="0" presId="urn:microsoft.com/office/officeart/2005/8/layout/chart3"/>
    <dgm:cxn modelId="{3D11B64E-D682-487E-A52E-171F0470BE2D}" type="presParOf" srcId="{F24BC78C-A6E7-40F2-ADD1-D49C559C32A3}" destId="{6C0DA83E-4FC6-44B6-8663-D8C1B7C18B32}" srcOrd="1" destOrd="0" presId="urn:microsoft.com/office/officeart/2005/8/layout/chart3"/>
    <dgm:cxn modelId="{1773E601-D84B-41D5-BDAF-F73DCCA7C95D}" type="presParOf" srcId="{F24BC78C-A6E7-40F2-ADD1-D49C559C32A3}" destId="{A1810FFB-FAA1-4933-91F8-B8D7C7535DF5}" srcOrd="2" destOrd="0" presId="urn:microsoft.com/office/officeart/2005/8/layout/chart3"/>
    <dgm:cxn modelId="{B63AA12A-EC82-4726-89EB-E84FA7E27F80}" type="presParOf" srcId="{F24BC78C-A6E7-40F2-ADD1-D49C559C32A3}" destId="{F1956F2F-DA0B-41BD-8C46-552D06DA3CC4}" srcOrd="3" destOrd="0" presId="urn:microsoft.com/office/officeart/2005/8/layout/chart3"/>
    <dgm:cxn modelId="{3E49ED2F-7373-4F18-AFF7-25801312A3C1}" type="presParOf" srcId="{F24BC78C-A6E7-40F2-ADD1-D49C559C32A3}" destId="{AF2AAF0A-B967-42A1-B6FB-A85B5ECF8C07}" srcOrd="4" destOrd="0" presId="urn:microsoft.com/office/officeart/2005/8/layout/chart3"/>
    <dgm:cxn modelId="{2CB1BF43-ECEF-4D85-B64A-8BEDA7CA0206}" type="presParOf" srcId="{F24BC78C-A6E7-40F2-ADD1-D49C559C32A3}" destId="{5DAD4C1C-0255-4575-8A94-5FAD2A55BF3E}" srcOrd="5"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597973-C255-4B56-B84E-834D4F741FC8}"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7911919E-7208-48D2-B2FD-966AF491CAFF}">
      <dgm:prSet/>
      <dgm:spPr/>
      <dgm:t>
        <a:bodyPr/>
        <a:lstStyle/>
        <a:p>
          <a:r>
            <a:rPr lang="da-DK"/>
            <a:t>Være tydelig i din rolle, når du griber ind</a:t>
          </a:r>
          <a:endParaRPr lang="en-US"/>
        </a:p>
      </dgm:t>
    </dgm:pt>
    <dgm:pt modelId="{8E4C3859-110A-4DB5-B857-EAD8690A15F4}" type="parTrans" cxnId="{F213FB7F-4EFD-4D27-B894-44E59E6A5CB9}">
      <dgm:prSet/>
      <dgm:spPr/>
      <dgm:t>
        <a:bodyPr/>
        <a:lstStyle/>
        <a:p>
          <a:endParaRPr lang="en-US"/>
        </a:p>
      </dgm:t>
    </dgm:pt>
    <dgm:pt modelId="{C871CD94-D4F8-4BB2-A2D4-DB5430A4F970}" type="sibTrans" cxnId="{F213FB7F-4EFD-4D27-B894-44E59E6A5CB9}">
      <dgm:prSet/>
      <dgm:spPr/>
      <dgm:t>
        <a:bodyPr/>
        <a:lstStyle/>
        <a:p>
          <a:endParaRPr lang="en-US"/>
        </a:p>
      </dgm:t>
    </dgm:pt>
    <dgm:pt modelId="{E0C72D75-006C-4ED9-8360-961115C031C9}">
      <dgm:prSet/>
      <dgm:spPr/>
      <dgm:t>
        <a:bodyPr/>
        <a:lstStyle/>
        <a:p>
          <a:r>
            <a:rPr lang="da-DK" dirty="0"/>
            <a:t>Være personlig, når du taler som efterladt</a:t>
          </a:r>
          <a:endParaRPr lang="en-US" dirty="0"/>
        </a:p>
      </dgm:t>
    </dgm:pt>
    <dgm:pt modelId="{C6850675-B356-4F13-8353-192E473065EB}" type="parTrans" cxnId="{C60EEEE8-D173-45A1-ACA5-59CB17A0E990}">
      <dgm:prSet/>
      <dgm:spPr/>
      <dgm:t>
        <a:bodyPr/>
        <a:lstStyle/>
        <a:p>
          <a:endParaRPr lang="en-US"/>
        </a:p>
      </dgm:t>
    </dgm:pt>
    <dgm:pt modelId="{6322D33E-A063-423B-BDAF-D9ADB4823197}" type="sibTrans" cxnId="{C60EEEE8-D173-45A1-ACA5-59CB17A0E990}">
      <dgm:prSet/>
      <dgm:spPr/>
      <dgm:t>
        <a:bodyPr/>
        <a:lstStyle/>
        <a:p>
          <a:endParaRPr lang="en-US"/>
        </a:p>
      </dgm:t>
    </dgm:pt>
    <dgm:pt modelId="{595290A5-29AB-4405-9E4A-C71E1D778C42}">
      <dgm:prSet/>
      <dgm:spPr/>
      <dgm:t>
        <a:bodyPr/>
        <a:lstStyle/>
        <a:p>
          <a:r>
            <a:rPr lang="da-DK"/>
            <a:t>Sige højt, at lige nu er du berørt og er mere efterladt end faciliterende frivillig</a:t>
          </a:r>
          <a:endParaRPr lang="en-US"/>
        </a:p>
      </dgm:t>
    </dgm:pt>
    <dgm:pt modelId="{E364542F-2F30-4752-94F9-CA18CF47A25D}" type="parTrans" cxnId="{0D1D54BA-F523-478B-9CC5-B98B4A5BF66E}">
      <dgm:prSet/>
      <dgm:spPr/>
      <dgm:t>
        <a:bodyPr/>
        <a:lstStyle/>
        <a:p>
          <a:endParaRPr lang="en-US"/>
        </a:p>
      </dgm:t>
    </dgm:pt>
    <dgm:pt modelId="{65E80751-52BC-4754-976B-E726A7F8A437}" type="sibTrans" cxnId="{0D1D54BA-F523-478B-9CC5-B98B4A5BF66E}">
      <dgm:prSet/>
      <dgm:spPr/>
      <dgm:t>
        <a:bodyPr/>
        <a:lstStyle/>
        <a:p>
          <a:endParaRPr lang="en-US"/>
        </a:p>
      </dgm:t>
    </dgm:pt>
    <dgm:pt modelId="{1D2AECBF-6ADB-451D-896A-D338F99124D6}">
      <dgm:prSet/>
      <dgm:spPr/>
      <dgm:t>
        <a:bodyPr/>
        <a:lstStyle/>
        <a:p>
          <a:r>
            <a:rPr lang="da-DK" dirty="0"/>
            <a:t>Gribe ind som frivillig, hvis nogen fylder for meget mere end lade stå til</a:t>
          </a:r>
        </a:p>
      </dgm:t>
    </dgm:pt>
    <dgm:pt modelId="{2E73BFCF-8AF0-416C-BA14-7EA155772008}" type="parTrans" cxnId="{E4A5850E-0D51-48E0-A797-3D608A035B19}">
      <dgm:prSet/>
      <dgm:spPr/>
      <dgm:t>
        <a:bodyPr/>
        <a:lstStyle/>
        <a:p>
          <a:endParaRPr lang="en-US"/>
        </a:p>
      </dgm:t>
    </dgm:pt>
    <dgm:pt modelId="{515FB02C-694C-4909-AAD7-F711F54C72FA}" type="sibTrans" cxnId="{E4A5850E-0D51-48E0-A797-3D608A035B19}">
      <dgm:prSet/>
      <dgm:spPr/>
      <dgm:t>
        <a:bodyPr/>
        <a:lstStyle/>
        <a:p>
          <a:endParaRPr lang="en-US"/>
        </a:p>
      </dgm:t>
    </dgm:pt>
    <dgm:pt modelId="{3D91CB2F-3ACB-4C88-8ECA-C98B88549C52}" type="pres">
      <dgm:prSet presAssocID="{7A597973-C255-4B56-B84E-834D4F741FC8}" presName="outerComposite" presStyleCnt="0">
        <dgm:presLayoutVars>
          <dgm:chMax val="5"/>
          <dgm:dir/>
          <dgm:resizeHandles val="exact"/>
        </dgm:presLayoutVars>
      </dgm:prSet>
      <dgm:spPr/>
    </dgm:pt>
    <dgm:pt modelId="{0FC550A1-494D-4D1F-8E05-A469EDBFB99A}" type="pres">
      <dgm:prSet presAssocID="{7A597973-C255-4B56-B84E-834D4F741FC8}" presName="dummyMaxCanvas" presStyleCnt="0">
        <dgm:presLayoutVars/>
      </dgm:prSet>
      <dgm:spPr/>
    </dgm:pt>
    <dgm:pt modelId="{E97AAC52-0D1B-4672-B7CD-E01116DB013A}" type="pres">
      <dgm:prSet presAssocID="{7A597973-C255-4B56-B84E-834D4F741FC8}" presName="FourNodes_1" presStyleLbl="node1" presStyleIdx="0" presStyleCnt="4">
        <dgm:presLayoutVars>
          <dgm:bulletEnabled val="1"/>
        </dgm:presLayoutVars>
      </dgm:prSet>
      <dgm:spPr/>
    </dgm:pt>
    <dgm:pt modelId="{992792DA-EDCB-41ED-A1B5-D804B4397A04}" type="pres">
      <dgm:prSet presAssocID="{7A597973-C255-4B56-B84E-834D4F741FC8}" presName="FourNodes_2" presStyleLbl="node1" presStyleIdx="1" presStyleCnt="4">
        <dgm:presLayoutVars>
          <dgm:bulletEnabled val="1"/>
        </dgm:presLayoutVars>
      </dgm:prSet>
      <dgm:spPr/>
    </dgm:pt>
    <dgm:pt modelId="{1B9D137B-31B7-43BC-B13C-1662C4A0A4B3}" type="pres">
      <dgm:prSet presAssocID="{7A597973-C255-4B56-B84E-834D4F741FC8}" presName="FourNodes_3" presStyleLbl="node1" presStyleIdx="2" presStyleCnt="4">
        <dgm:presLayoutVars>
          <dgm:bulletEnabled val="1"/>
        </dgm:presLayoutVars>
      </dgm:prSet>
      <dgm:spPr/>
    </dgm:pt>
    <dgm:pt modelId="{18230FCE-150E-408E-B897-967D0B203804}" type="pres">
      <dgm:prSet presAssocID="{7A597973-C255-4B56-B84E-834D4F741FC8}" presName="FourNodes_4" presStyleLbl="node1" presStyleIdx="3" presStyleCnt="4">
        <dgm:presLayoutVars>
          <dgm:bulletEnabled val="1"/>
        </dgm:presLayoutVars>
      </dgm:prSet>
      <dgm:spPr/>
    </dgm:pt>
    <dgm:pt modelId="{FAA40402-3E3B-4A62-BFF0-12EE9442C01A}" type="pres">
      <dgm:prSet presAssocID="{7A597973-C255-4B56-B84E-834D4F741FC8}" presName="FourConn_1-2" presStyleLbl="fgAccFollowNode1" presStyleIdx="0" presStyleCnt="3">
        <dgm:presLayoutVars>
          <dgm:bulletEnabled val="1"/>
        </dgm:presLayoutVars>
      </dgm:prSet>
      <dgm:spPr/>
    </dgm:pt>
    <dgm:pt modelId="{733E201E-5270-406C-B473-CD596C66D79E}" type="pres">
      <dgm:prSet presAssocID="{7A597973-C255-4B56-B84E-834D4F741FC8}" presName="FourConn_2-3" presStyleLbl="fgAccFollowNode1" presStyleIdx="1" presStyleCnt="3">
        <dgm:presLayoutVars>
          <dgm:bulletEnabled val="1"/>
        </dgm:presLayoutVars>
      </dgm:prSet>
      <dgm:spPr/>
    </dgm:pt>
    <dgm:pt modelId="{70FF5DE2-AB27-4FD2-908F-B79E38632B81}" type="pres">
      <dgm:prSet presAssocID="{7A597973-C255-4B56-B84E-834D4F741FC8}" presName="FourConn_3-4" presStyleLbl="fgAccFollowNode1" presStyleIdx="2" presStyleCnt="3">
        <dgm:presLayoutVars>
          <dgm:bulletEnabled val="1"/>
        </dgm:presLayoutVars>
      </dgm:prSet>
      <dgm:spPr/>
    </dgm:pt>
    <dgm:pt modelId="{6B1619A3-2073-41E4-92C9-B57C5EE2F23A}" type="pres">
      <dgm:prSet presAssocID="{7A597973-C255-4B56-B84E-834D4F741FC8}" presName="FourNodes_1_text" presStyleLbl="node1" presStyleIdx="3" presStyleCnt="4">
        <dgm:presLayoutVars>
          <dgm:bulletEnabled val="1"/>
        </dgm:presLayoutVars>
      </dgm:prSet>
      <dgm:spPr/>
    </dgm:pt>
    <dgm:pt modelId="{C9497EAA-A3A5-466D-B3E4-706DDF924A59}" type="pres">
      <dgm:prSet presAssocID="{7A597973-C255-4B56-B84E-834D4F741FC8}" presName="FourNodes_2_text" presStyleLbl="node1" presStyleIdx="3" presStyleCnt="4">
        <dgm:presLayoutVars>
          <dgm:bulletEnabled val="1"/>
        </dgm:presLayoutVars>
      </dgm:prSet>
      <dgm:spPr/>
    </dgm:pt>
    <dgm:pt modelId="{E7DE3D88-4A21-4B47-9E39-72A51E309421}" type="pres">
      <dgm:prSet presAssocID="{7A597973-C255-4B56-B84E-834D4F741FC8}" presName="FourNodes_3_text" presStyleLbl="node1" presStyleIdx="3" presStyleCnt="4">
        <dgm:presLayoutVars>
          <dgm:bulletEnabled val="1"/>
        </dgm:presLayoutVars>
      </dgm:prSet>
      <dgm:spPr/>
    </dgm:pt>
    <dgm:pt modelId="{7DEBDBCC-7A90-4EB1-8D97-B8214851E3C5}" type="pres">
      <dgm:prSet presAssocID="{7A597973-C255-4B56-B84E-834D4F741FC8}" presName="FourNodes_4_text" presStyleLbl="node1" presStyleIdx="3" presStyleCnt="4">
        <dgm:presLayoutVars>
          <dgm:bulletEnabled val="1"/>
        </dgm:presLayoutVars>
      </dgm:prSet>
      <dgm:spPr/>
    </dgm:pt>
  </dgm:ptLst>
  <dgm:cxnLst>
    <dgm:cxn modelId="{D6902607-8E3D-4BC4-B1C4-373F8463066B}" type="presOf" srcId="{E0C72D75-006C-4ED9-8360-961115C031C9}" destId="{992792DA-EDCB-41ED-A1B5-D804B4397A04}" srcOrd="0" destOrd="0" presId="urn:microsoft.com/office/officeart/2005/8/layout/vProcess5"/>
    <dgm:cxn modelId="{E4A5850E-0D51-48E0-A797-3D608A035B19}" srcId="{7A597973-C255-4B56-B84E-834D4F741FC8}" destId="{1D2AECBF-6ADB-451D-896A-D338F99124D6}" srcOrd="3" destOrd="0" parTransId="{2E73BFCF-8AF0-416C-BA14-7EA155772008}" sibTransId="{515FB02C-694C-4909-AAD7-F711F54C72FA}"/>
    <dgm:cxn modelId="{DDE44230-42D4-4B43-8930-3C74DFDB70EB}" type="presOf" srcId="{7A597973-C255-4B56-B84E-834D4F741FC8}" destId="{3D91CB2F-3ACB-4C88-8ECA-C98B88549C52}" srcOrd="0" destOrd="0" presId="urn:microsoft.com/office/officeart/2005/8/layout/vProcess5"/>
    <dgm:cxn modelId="{0EE3793E-BD1F-447B-AE4D-DFBA31E49AE9}" type="presOf" srcId="{1D2AECBF-6ADB-451D-896A-D338F99124D6}" destId="{7DEBDBCC-7A90-4EB1-8D97-B8214851E3C5}" srcOrd="1" destOrd="0" presId="urn:microsoft.com/office/officeart/2005/8/layout/vProcess5"/>
    <dgm:cxn modelId="{D4D00F5E-BA25-4484-B1FB-E7B4BCFF1D8F}" type="presOf" srcId="{7911919E-7208-48D2-B2FD-966AF491CAFF}" destId="{E97AAC52-0D1B-4672-B7CD-E01116DB013A}" srcOrd="0" destOrd="0" presId="urn:microsoft.com/office/officeart/2005/8/layout/vProcess5"/>
    <dgm:cxn modelId="{02653E51-9214-4E87-B0D3-EAC5713A1A2A}" type="presOf" srcId="{65E80751-52BC-4754-976B-E726A7F8A437}" destId="{70FF5DE2-AB27-4FD2-908F-B79E38632B81}" srcOrd="0" destOrd="0" presId="urn:microsoft.com/office/officeart/2005/8/layout/vProcess5"/>
    <dgm:cxn modelId="{BBFBC976-3FB0-4903-B670-A2F34E4F27A7}" type="presOf" srcId="{1D2AECBF-6ADB-451D-896A-D338F99124D6}" destId="{18230FCE-150E-408E-B897-967D0B203804}" srcOrd="0" destOrd="0" presId="urn:microsoft.com/office/officeart/2005/8/layout/vProcess5"/>
    <dgm:cxn modelId="{C17C595A-5377-422E-9BEF-ABEDBF7E72DA}" type="presOf" srcId="{595290A5-29AB-4405-9E4A-C71E1D778C42}" destId="{E7DE3D88-4A21-4B47-9E39-72A51E309421}" srcOrd="1" destOrd="0" presId="urn:microsoft.com/office/officeart/2005/8/layout/vProcess5"/>
    <dgm:cxn modelId="{B1C4C95A-C131-4760-8FD1-D2613042DBAA}" type="presOf" srcId="{595290A5-29AB-4405-9E4A-C71E1D778C42}" destId="{1B9D137B-31B7-43BC-B13C-1662C4A0A4B3}" srcOrd="0" destOrd="0" presId="urn:microsoft.com/office/officeart/2005/8/layout/vProcess5"/>
    <dgm:cxn modelId="{F213FB7F-4EFD-4D27-B894-44E59E6A5CB9}" srcId="{7A597973-C255-4B56-B84E-834D4F741FC8}" destId="{7911919E-7208-48D2-B2FD-966AF491CAFF}" srcOrd="0" destOrd="0" parTransId="{8E4C3859-110A-4DB5-B857-EAD8690A15F4}" sibTransId="{C871CD94-D4F8-4BB2-A2D4-DB5430A4F970}"/>
    <dgm:cxn modelId="{CE417882-3B89-49CA-A4CC-2F8B03E7CFC9}" type="presOf" srcId="{7911919E-7208-48D2-B2FD-966AF491CAFF}" destId="{6B1619A3-2073-41E4-92C9-B57C5EE2F23A}" srcOrd="1" destOrd="0" presId="urn:microsoft.com/office/officeart/2005/8/layout/vProcess5"/>
    <dgm:cxn modelId="{F8D4268A-FE38-43B6-A2A1-5A41C284815C}" type="presOf" srcId="{E0C72D75-006C-4ED9-8360-961115C031C9}" destId="{C9497EAA-A3A5-466D-B3E4-706DDF924A59}" srcOrd="1" destOrd="0" presId="urn:microsoft.com/office/officeart/2005/8/layout/vProcess5"/>
    <dgm:cxn modelId="{25A1618B-FBA1-474E-A642-C8FCDD72F69B}" type="presOf" srcId="{C871CD94-D4F8-4BB2-A2D4-DB5430A4F970}" destId="{FAA40402-3E3B-4A62-BFF0-12EE9442C01A}" srcOrd="0" destOrd="0" presId="urn:microsoft.com/office/officeart/2005/8/layout/vProcess5"/>
    <dgm:cxn modelId="{0D1D54BA-F523-478B-9CC5-B98B4A5BF66E}" srcId="{7A597973-C255-4B56-B84E-834D4F741FC8}" destId="{595290A5-29AB-4405-9E4A-C71E1D778C42}" srcOrd="2" destOrd="0" parTransId="{E364542F-2F30-4752-94F9-CA18CF47A25D}" sibTransId="{65E80751-52BC-4754-976B-E726A7F8A437}"/>
    <dgm:cxn modelId="{0B1B8BCE-5582-4854-A9DF-7F409BDCFFF5}" type="presOf" srcId="{6322D33E-A063-423B-BDAF-D9ADB4823197}" destId="{733E201E-5270-406C-B473-CD596C66D79E}" srcOrd="0" destOrd="0" presId="urn:microsoft.com/office/officeart/2005/8/layout/vProcess5"/>
    <dgm:cxn modelId="{C60EEEE8-D173-45A1-ACA5-59CB17A0E990}" srcId="{7A597973-C255-4B56-B84E-834D4F741FC8}" destId="{E0C72D75-006C-4ED9-8360-961115C031C9}" srcOrd="1" destOrd="0" parTransId="{C6850675-B356-4F13-8353-192E473065EB}" sibTransId="{6322D33E-A063-423B-BDAF-D9ADB4823197}"/>
    <dgm:cxn modelId="{F2411EB7-F7C3-4797-AF32-8D9F77F63065}" type="presParOf" srcId="{3D91CB2F-3ACB-4C88-8ECA-C98B88549C52}" destId="{0FC550A1-494D-4D1F-8E05-A469EDBFB99A}" srcOrd="0" destOrd="0" presId="urn:microsoft.com/office/officeart/2005/8/layout/vProcess5"/>
    <dgm:cxn modelId="{2CCD97BC-3BD7-4D45-9CA0-37EB762FDA83}" type="presParOf" srcId="{3D91CB2F-3ACB-4C88-8ECA-C98B88549C52}" destId="{E97AAC52-0D1B-4672-B7CD-E01116DB013A}" srcOrd="1" destOrd="0" presId="urn:microsoft.com/office/officeart/2005/8/layout/vProcess5"/>
    <dgm:cxn modelId="{52CD335C-9F70-463B-94B0-E5A7781F7180}" type="presParOf" srcId="{3D91CB2F-3ACB-4C88-8ECA-C98B88549C52}" destId="{992792DA-EDCB-41ED-A1B5-D804B4397A04}" srcOrd="2" destOrd="0" presId="urn:microsoft.com/office/officeart/2005/8/layout/vProcess5"/>
    <dgm:cxn modelId="{C5255266-C8F3-4855-9AB9-25B21F0F8A35}" type="presParOf" srcId="{3D91CB2F-3ACB-4C88-8ECA-C98B88549C52}" destId="{1B9D137B-31B7-43BC-B13C-1662C4A0A4B3}" srcOrd="3" destOrd="0" presId="urn:microsoft.com/office/officeart/2005/8/layout/vProcess5"/>
    <dgm:cxn modelId="{AEFB6E77-EBC2-4FBB-B534-48B085633730}" type="presParOf" srcId="{3D91CB2F-3ACB-4C88-8ECA-C98B88549C52}" destId="{18230FCE-150E-408E-B897-967D0B203804}" srcOrd="4" destOrd="0" presId="urn:microsoft.com/office/officeart/2005/8/layout/vProcess5"/>
    <dgm:cxn modelId="{E39D3545-78C6-4858-BAF2-75C1A2827E55}" type="presParOf" srcId="{3D91CB2F-3ACB-4C88-8ECA-C98B88549C52}" destId="{FAA40402-3E3B-4A62-BFF0-12EE9442C01A}" srcOrd="5" destOrd="0" presId="urn:microsoft.com/office/officeart/2005/8/layout/vProcess5"/>
    <dgm:cxn modelId="{8997A77C-C98C-4D79-B10B-155543195FC0}" type="presParOf" srcId="{3D91CB2F-3ACB-4C88-8ECA-C98B88549C52}" destId="{733E201E-5270-406C-B473-CD596C66D79E}" srcOrd="6" destOrd="0" presId="urn:microsoft.com/office/officeart/2005/8/layout/vProcess5"/>
    <dgm:cxn modelId="{48F50547-BBC7-4371-8247-EC1A74947560}" type="presParOf" srcId="{3D91CB2F-3ACB-4C88-8ECA-C98B88549C52}" destId="{70FF5DE2-AB27-4FD2-908F-B79E38632B81}" srcOrd="7" destOrd="0" presId="urn:microsoft.com/office/officeart/2005/8/layout/vProcess5"/>
    <dgm:cxn modelId="{E6CA0490-7ED9-42EA-A2A7-C51C73D7C8F8}" type="presParOf" srcId="{3D91CB2F-3ACB-4C88-8ECA-C98B88549C52}" destId="{6B1619A3-2073-41E4-92C9-B57C5EE2F23A}" srcOrd="8" destOrd="0" presId="urn:microsoft.com/office/officeart/2005/8/layout/vProcess5"/>
    <dgm:cxn modelId="{EF920C69-81E3-445F-A0D0-9476D07CF7F1}" type="presParOf" srcId="{3D91CB2F-3ACB-4C88-8ECA-C98B88549C52}" destId="{C9497EAA-A3A5-466D-B3E4-706DDF924A59}" srcOrd="9" destOrd="0" presId="urn:microsoft.com/office/officeart/2005/8/layout/vProcess5"/>
    <dgm:cxn modelId="{CB70DCF5-7D13-4AA3-85D7-CF69BA0AADB4}" type="presParOf" srcId="{3D91CB2F-3ACB-4C88-8ECA-C98B88549C52}" destId="{E7DE3D88-4A21-4B47-9E39-72A51E309421}" srcOrd="10" destOrd="0" presId="urn:microsoft.com/office/officeart/2005/8/layout/vProcess5"/>
    <dgm:cxn modelId="{2F784A28-DAA1-488A-8541-D0D65BE19C0D}" type="presParOf" srcId="{3D91CB2F-3ACB-4C88-8ECA-C98B88549C52}" destId="{7DEBDBCC-7A90-4EB1-8D97-B8214851E3C5}"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865195C-EE68-4DA2-9C6D-17AC02BB2B7F}"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FA3C3937-EFEE-47DB-8CD4-83E9F4C23252}">
      <dgm:prSet/>
      <dgm:spPr/>
      <dgm:t>
        <a:bodyPr/>
        <a:lstStyle/>
        <a:p>
          <a:r>
            <a:rPr lang="da-DK"/>
            <a:t>Være empatisk og støttende</a:t>
          </a:r>
          <a:endParaRPr lang="en-US"/>
        </a:p>
      </dgm:t>
    </dgm:pt>
    <dgm:pt modelId="{98164719-2F38-4636-A693-AED7B472BB38}" type="parTrans" cxnId="{EC6E5BA3-AA49-4065-830F-805571FCD05F}">
      <dgm:prSet/>
      <dgm:spPr/>
      <dgm:t>
        <a:bodyPr/>
        <a:lstStyle/>
        <a:p>
          <a:endParaRPr lang="en-US"/>
        </a:p>
      </dgm:t>
    </dgm:pt>
    <dgm:pt modelId="{54D4CCDE-72D2-4CBD-BA1D-6A7A28DC445E}" type="sibTrans" cxnId="{EC6E5BA3-AA49-4065-830F-805571FCD05F}">
      <dgm:prSet/>
      <dgm:spPr/>
      <dgm:t>
        <a:bodyPr/>
        <a:lstStyle/>
        <a:p>
          <a:endParaRPr lang="en-US"/>
        </a:p>
      </dgm:t>
    </dgm:pt>
    <dgm:pt modelId="{E24C4387-CB84-493C-91DF-6ED16FC95817}">
      <dgm:prSet/>
      <dgm:spPr/>
      <dgm:t>
        <a:bodyPr/>
        <a:lstStyle/>
        <a:p>
          <a:r>
            <a:rPr lang="da-DK"/>
            <a:t>Undgå antagelser</a:t>
          </a:r>
          <a:endParaRPr lang="en-US"/>
        </a:p>
      </dgm:t>
    </dgm:pt>
    <dgm:pt modelId="{9D0BE561-889F-4B7A-8146-96EF41C33D2B}" type="parTrans" cxnId="{5D0B591F-87DF-45E3-9E3D-B00409C3D46C}">
      <dgm:prSet/>
      <dgm:spPr/>
      <dgm:t>
        <a:bodyPr/>
        <a:lstStyle/>
        <a:p>
          <a:endParaRPr lang="en-US"/>
        </a:p>
      </dgm:t>
    </dgm:pt>
    <dgm:pt modelId="{43643915-C5E1-40B8-ACD2-202BA867DD36}" type="sibTrans" cxnId="{5D0B591F-87DF-45E3-9E3D-B00409C3D46C}">
      <dgm:prSet/>
      <dgm:spPr/>
      <dgm:t>
        <a:bodyPr/>
        <a:lstStyle/>
        <a:p>
          <a:endParaRPr lang="en-US"/>
        </a:p>
      </dgm:t>
    </dgm:pt>
    <dgm:pt modelId="{DCA058DA-BDC9-45FB-8500-2FC7FBC86949}">
      <dgm:prSet/>
      <dgm:spPr/>
      <dgm:t>
        <a:bodyPr/>
        <a:lstStyle/>
        <a:p>
          <a:r>
            <a:rPr lang="da-DK"/>
            <a:t>Undgå ”men” sætninger</a:t>
          </a:r>
          <a:endParaRPr lang="en-US"/>
        </a:p>
      </dgm:t>
    </dgm:pt>
    <dgm:pt modelId="{62DF7999-BFEC-4BA7-8FA9-D9303BF36CA6}" type="parTrans" cxnId="{3C5260C0-F164-4512-B73F-375D94B4A85B}">
      <dgm:prSet/>
      <dgm:spPr/>
      <dgm:t>
        <a:bodyPr/>
        <a:lstStyle/>
        <a:p>
          <a:endParaRPr lang="en-US"/>
        </a:p>
      </dgm:t>
    </dgm:pt>
    <dgm:pt modelId="{EC6C204C-99DD-40D1-91DD-B51CE374D085}" type="sibTrans" cxnId="{3C5260C0-F164-4512-B73F-375D94B4A85B}">
      <dgm:prSet/>
      <dgm:spPr/>
      <dgm:t>
        <a:bodyPr/>
        <a:lstStyle/>
        <a:p>
          <a:endParaRPr lang="en-US"/>
        </a:p>
      </dgm:t>
    </dgm:pt>
    <dgm:pt modelId="{96410F54-249A-4537-B4A6-C2C33FA3E538}">
      <dgm:prSet/>
      <dgm:spPr/>
      <dgm:t>
        <a:bodyPr/>
        <a:lstStyle/>
        <a:p>
          <a:r>
            <a:rPr lang="da-DK"/>
            <a:t>Lade deltageren bestemme tempoet</a:t>
          </a:r>
          <a:endParaRPr lang="en-US"/>
        </a:p>
      </dgm:t>
    </dgm:pt>
    <dgm:pt modelId="{99A9F768-E59B-4987-B624-FC796BAFB4DD}" type="parTrans" cxnId="{BE8C8E48-1608-47D4-A044-788A61013C12}">
      <dgm:prSet/>
      <dgm:spPr/>
      <dgm:t>
        <a:bodyPr/>
        <a:lstStyle/>
        <a:p>
          <a:endParaRPr lang="en-US"/>
        </a:p>
      </dgm:t>
    </dgm:pt>
    <dgm:pt modelId="{204444FB-39B0-42E3-AB42-73AFB816003C}" type="sibTrans" cxnId="{BE8C8E48-1608-47D4-A044-788A61013C12}">
      <dgm:prSet/>
      <dgm:spPr/>
      <dgm:t>
        <a:bodyPr/>
        <a:lstStyle/>
        <a:p>
          <a:endParaRPr lang="en-US"/>
        </a:p>
      </dgm:t>
    </dgm:pt>
    <dgm:pt modelId="{134FD591-4D01-43C1-B0AD-17DF74CA0AAB}">
      <dgm:prSet/>
      <dgm:spPr/>
      <dgm:t>
        <a:bodyPr/>
        <a:lstStyle/>
        <a:p>
          <a:r>
            <a:rPr lang="da-DK"/>
            <a:t>Normalisere deres følelser</a:t>
          </a:r>
          <a:endParaRPr lang="en-US"/>
        </a:p>
      </dgm:t>
    </dgm:pt>
    <dgm:pt modelId="{34E49015-8417-4350-B1DD-A9D04BBE6906}" type="parTrans" cxnId="{C57AB3E7-B8A1-44B4-B1D6-23E24BE120D3}">
      <dgm:prSet/>
      <dgm:spPr/>
      <dgm:t>
        <a:bodyPr/>
        <a:lstStyle/>
        <a:p>
          <a:endParaRPr lang="en-US"/>
        </a:p>
      </dgm:t>
    </dgm:pt>
    <dgm:pt modelId="{FD1B3771-81FD-4C3A-848B-6C2F49365EE1}" type="sibTrans" cxnId="{C57AB3E7-B8A1-44B4-B1D6-23E24BE120D3}">
      <dgm:prSet/>
      <dgm:spPr/>
      <dgm:t>
        <a:bodyPr/>
        <a:lstStyle/>
        <a:p>
          <a:endParaRPr lang="en-US"/>
        </a:p>
      </dgm:t>
    </dgm:pt>
    <dgm:pt modelId="{9ECCB7F1-2046-417E-9F46-3894FB84E057}" type="pres">
      <dgm:prSet presAssocID="{8865195C-EE68-4DA2-9C6D-17AC02BB2B7F}" presName="outerComposite" presStyleCnt="0">
        <dgm:presLayoutVars>
          <dgm:chMax val="5"/>
          <dgm:dir/>
          <dgm:resizeHandles val="exact"/>
        </dgm:presLayoutVars>
      </dgm:prSet>
      <dgm:spPr/>
    </dgm:pt>
    <dgm:pt modelId="{456E920F-4854-45CA-9EE5-BF5FAD214631}" type="pres">
      <dgm:prSet presAssocID="{8865195C-EE68-4DA2-9C6D-17AC02BB2B7F}" presName="dummyMaxCanvas" presStyleCnt="0">
        <dgm:presLayoutVars/>
      </dgm:prSet>
      <dgm:spPr/>
    </dgm:pt>
    <dgm:pt modelId="{535E4079-AFAF-4E09-A208-B7FA763E4C2E}" type="pres">
      <dgm:prSet presAssocID="{8865195C-EE68-4DA2-9C6D-17AC02BB2B7F}" presName="FiveNodes_1" presStyleLbl="node1" presStyleIdx="0" presStyleCnt="5">
        <dgm:presLayoutVars>
          <dgm:bulletEnabled val="1"/>
        </dgm:presLayoutVars>
      </dgm:prSet>
      <dgm:spPr/>
    </dgm:pt>
    <dgm:pt modelId="{A22BC51A-8351-4FE1-9486-AEF644E6E928}" type="pres">
      <dgm:prSet presAssocID="{8865195C-EE68-4DA2-9C6D-17AC02BB2B7F}" presName="FiveNodes_2" presStyleLbl="node1" presStyleIdx="1" presStyleCnt="5">
        <dgm:presLayoutVars>
          <dgm:bulletEnabled val="1"/>
        </dgm:presLayoutVars>
      </dgm:prSet>
      <dgm:spPr/>
    </dgm:pt>
    <dgm:pt modelId="{18C03A73-F8EB-4735-A63A-AD2AC50A9E7E}" type="pres">
      <dgm:prSet presAssocID="{8865195C-EE68-4DA2-9C6D-17AC02BB2B7F}" presName="FiveNodes_3" presStyleLbl="node1" presStyleIdx="2" presStyleCnt="5">
        <dgm:presLayoutVars>
          <dgm:bulletEnabled val="1"/>
        </dgm:presLayoutVars>
      </dgm:prSet>
      <dgm:spPr/>
    </dgm:pt>
    <dgm:pt modelId="{7E1B4D7F-5FD6-4FDC-8629-2C8F616FDA35}" type="pres">
      <dgm:prSet presAssocID="{8865195C-EE68-4DA2-9C6D-17AC02BB2B7F}" presName="FiveNodes_4" presStyleLbl="node1" presStyleIdx="3" presStyleCnt="5">
        <dgm:presLayoutVars>
          <dgm:bulletEnabled val="1"/>
        </dgm:presLayoutVars>
      </dgm:prSet>
      <dgm:spPr/>
    </dgm:pt>
    <dgm:pt modelId="{CF3FFA04-5202-4EAA-8AF6-8A2C0EE24A37}" type="pres">
      <dgm:prSet presAssocID="{8865195C-EE68-4DA2-9C6D-17AC02BB2B7F}" presName="FiveNodes_5" presStyleLbl="node1" presStyleIdx="4" presStyleCnt="5">
        <dgm:presLayoutVars>
          <dgm:bulletEnabled val="1"/>
        </dgm:presLayoutVars>
      </dgm:prSet>
      <dgm:spPr/>
    </dgm:pt>
    <dgm:pt modelId="{EDA57EF0-7F95-4BE0-A0B2-27E228192291}" type="pres">
      <dgm:prSet presAssocID="{8865195C-EE68-4DA2-9C6D-17AC02BB2B7F}" presName="FiveConn_1-2" presStyleLbl="fgAccFollowNode1" presStyleIdx="0" presStyleCnt="4">
        <dgm:presLayoutVars>
          <dgm:bulletEnabled val="1"/>
        </dgm:presLayoutVars>
      </dgm:prSet>
      <dgm:spPr/>
    </dgm:pt>
    <dgm:pt modelId="{8BC5FC5F-80FA-415A-BEE4-92E4B14C4FB6}" type="pres">
      <dgm:prSet presAssocID="{8865195C-EE68-4DA2-9C6D-17AC02BB2B7F}" presName="FiveConn_2-3" presStyleLbl="fgAccFollowNode1" presStyleIdx="1" presStyleCnt="4">
        <dgm:presLayoutVars>
          <dgm:bulletEnabled val="1"/>
        </dgm:presLayoutVars>
      </dgm:prSet>
      <dgm:spPr/>
    </dgm:pt>
    <dgm:pt modelId="{7299D048-6776-439D-A636-99285DCCADB3}" type="pres">
      <dgm:prSet presAssocID="{8865195C-EE68-4DA2-9C6D-17AC02BB2B7F}" presName="FiveConn_3-4" presStyleLbl="fgAccFollowNode1" presStyleIdx="2" presStyleCnt="4">
        <dgm:presLayoutVars>
          <dgm:bulletEnabled val="1"/>
        </dgm:presLayoutVars>
      </dgm:prSet>
      <dgm:spPr/>
    </dgm:pt>
    <dgm:pt modelId="{4E1F16A8-CEDB-4BEA-843D-86F205454729}" type="pres">
      <dgm:prSet presAssocID="{8865195C-EE68-4DA2-9C6D-17AC02BB2B7F}" presName="FiveConn_4-5" presStyleLbl="fgAccFollowNode1" presStyleIdx="3" presStyleCnt="4">
        <dgm:presLayoutVars>
          <dgm:bulletEnabled val="1"/>
        </dgm:presLayoutVars>
      </dgm:prSet>
      <dgm:spPr/>
    </dgm:pt>
    <dgm:pt modelId="{F6EE2B37-13F5-423F-8F80-85F2CEE2CFAD}" type="pres">
      <dgm:prSet presAssocID="{8865195C-EE68-4DA2-9C6D-17AC02BB2B7F}" presName="FiveNodes_1_text" presStyleLbl="node1" presStyleIdx="4" presStyleCnt="5">
        <dgm:presLayoutVars>
          <dgm:bulletEnabled val="1"/>
        </dgm:presLayoutVars>
      </dgm:prSet>
      <dgm:spPr/>
    </dgm:pt>
    <dgm:pt modelId="{5850C843-4E1A-4286-A21B-F8DC1153205D}" type="pres">
      <dgm:prSet presAssocID="{8865195C-EE68-4DA2-9C6D-17AC02BB2B7F}" presName="FiveNodes_2_text" presStyleLbl="node1" presStyleIdx="4" presStyleCnt="5">
        <dgm:presLayoutVars>
          <dgm:bulletEnabled val="1"/>
        </dgm:presLayoutVars>
      </dgm:prSet>
      <dgm:spPr/>
    </dgm:pt>
    <dgm:pt modelId="{75BAA34B-93BE-49EA-B683-DFD6DF8FC404}" type="pres">
      <dgm:prSet presAssocID="{8865195C-EE68-4DA2-9C6D-17AC02BB2B7F}" presName="FiveNodes_3_text" presStyleLbl="node1" presStyleIdx="4" presStyleCnt="5">
        <dgm:presLayoutVars>
          <dgm:bulletEnabled val="1"/>
        </dgm:presLayoutVars>
      </dgm:prSet>
      <dgm:spPr/>
    </dgm:pt>
    <dgm:pt modelId="{19AE4954-9F40-4C83-B231-EE75DC0ED02C}" type="pres">
      <dgm:prSet presAssocID="{8865195C-EE68-4DA2-9C6D-17AC02BB2B7F}" presName="FiveNodes_4_text" presStyleLbl="node1" presStyleIdx="4" presStyleCnt="5">
        <dgm:presLayoutVars>
          <dgm:bulletEnabled val="1"/>
        </dgm:presLayoutVars>
      </dgm:prSet>
      <dgm:spPr/>
    </dgm:pt>
    <dgm:pt modelId="{2A8AA274-4828-44FD-ABDD-36833A2C8F99}" type="pres">
      <dgm:prSet presAssocID="{8865195C-EE68-4DA2-9C6D-17AC02BB2B7F}" presName="FiveNodes_5_text" presStyleLbl="node1" presStyleIdx="4" presStyleCnt="5">
        <dgm:presLayoutVars>
          <dgm:bulletEnabled val="1"/>
        </dgm:presLayoutVars>
      </dgm:prSet>
      <dgm:spPr/>
    </dgm:pt>
  </dgm:ptLst>
  <dgm:cxnLst>
    <dgm:cxn modelId="{8C470901-1EA4-4BA9-A3D2-C052E5183015}" type="presOf" srcId="{96410F54-249A-4537-B4A6-C2C33FA3E538}" destId="{7E1B4D7F-5FD6-4FDC-8629-2C8F616FDA35}" srcOrd="0" destOrd="0" presId="urn:microsoft.com/office/officeart/2005/8/layout/vProcess5"/>
    <dgm:cxn modelId="{45399601-9359-4DF4-98A5-31765B547B5C}" type="presOf" srcId="{E24C4387-CB84-493C-91DF-6ED16FC95817}" destId="{5850C843-4E1A-4286-A21B-F8DC1153205D}" srcOrd="1" destOrd="0" presId="urn:microsoft.com/office/officeart/2005/8/layout/vProcess5"/>
    <dgm:cxn modelId="{38A9180B-00F7-4801-BB75-27E7F2CB720E}" type="presOf" srcId="{134FD591-4D01-43C1-B0AD-17DF74CA0AAB}" destId="{CF3FFA04-5202-4EAA-8AF6-8A2C0EE24A37}" srcOrd="0" destOrd="0" presId="urn:microsoft.com/office/officeart/2005/8/layout/vProcess5"/>
    <dgm:cxn modelId="{5D0B591F-87DF-45E3-9E3D-B00409C3D46C}" srcId="{8865195C-EE68-4DA2-9C6D-17AC02BB2B7F}" destId="{E24C4387-CB84-493C-91DF-6ED16FC95817}" srcOrd="1" destOrd="0" parTransId="{9D0BE561-889F-4B7A-8146-96EF41C33D2B}" sibTransId="{43643915-C5E1-40B8-ACD2-202BA867DD36}"/>
    <dgm:cxn modelId="{F4B1F45B-64D0-4851-B185-07497B1BAAFF}" type="presOf" srcId="{134FD591-4D01-43C1-B0AD-17DF74CA0AAB}" destId="{2A8AA274-4828-44FD-ABDD-36833A2C8F99}" srcOrd="1" destOrd="0" presId="urn:microsoft.com/office/officeart/2005/8/layout/vProcess5"/>
    <dgm:cxn modelId="{8CCF8062-67D9-46DB-8361-258C3A6F6ACA}" type="presOf" srcId="{FA3C3937-EFEE-47DB-8CD4-83E9F4C23252}" destId="{F6EE2B37-13F5-423F-8F80-85F2CEE2CFAD}" srcOrd="1" destOrd="0" presId="urn:microsoft.com/office/officeart/2005/8/layout/vProcess5"/>
    <dgm:cxn modelId="{BE8C8E48-1608-47D4-A044-788A61013C12}" srcId="{8865195C-EE68-4DA2-9C6D-17AC02BB2B7F}" destId="{96410F54-249A-4537-B4A6-C2C33FA3E538}" srcOrd="3" destOrd="0" parTransId="{99A9F768-E59B-4987-B624-FC796BAFB4DD}" sibTransId="{204444FB-39B0-42E3-AB42-73AFB816003C}"/>
    <dgm:cxn modelId="{08D7B27B-FFD4-4739-9E28-4FB54187F063}" type="presOf" srcId="{96410F54-249A-4537-B4A6-C2C33FA3E538}" destId="{19AE4954-9F40-4C83-B231-EE75DC0ED02C}" srcOrd="1" destOrd="0" presId="urn:microsoft.com/office/officeart/2005/8/layout/vProcess5"/>
    <dgm:cxn modelId="{3B264585-89CF-493D-97E5-5B6F61AC92A7}" type="presOf" srcId="{FA3C3937-EFEE-47DB-8CD4-83E9F4C23252}" destId="{535E4079-AFAF-4E09-A208-B7FA763E4C2E}" srcOrd="0" destOrd="0" presId="urn:microsoft.com/office/officeart/2005/8/layout/vProcess5"/>
    <dgm:cxn modelId="{1E89B38E-5761-4827-8B20-3AA9E6AB2708}" type="presOf" srcId="{DCA058DA-BDC9-45FB-8500-2FC7FBC86949}" destId="{18C03A73-F8EB-4735-A63A-AD2AC50A9E7E}" srcOrd="0" destOrd="0" presId="urn:microsoft.com/office/officeart/2005/8/layout/vProcess5"/>
    <dgm:cxn modelId="{B324E396-7251-430C-A1BB-672EA78E8B98}" type="presOf" srcId="{E24C4387-CB84-493C-91DF-6ED16FC95817}" destId="{A22BC51A-8351-4FE1-9486-AEF644E6E928}" srcOrd="0" destOrd="0" presId="urn:microsoft.com/office/officeart/2005/8/layout/vProcess5"/>
    <dgm:cxn modelId="{EC6E5BA3-AA49-4065-830F-805571FCD05F}" srcId="{8865195C-EE68-4DA2-9C6D-17AC02BB2B7F}" destId="{FA3C3937-EFEE-47DB-8CD4-83E9F4C23252}" srcOrd="0" destOrd="0" parTransId="{98164719-2F38-4636-A693-AED7B472BB38}" sibTransId="{54D4CCDE-72D2-4CBD-BA1D-6A7A28DC445E}"/>
    <dgm:cxn modelId="{6AEDB0B5-568A-4AC6-BA1C-B5C5CC513E26}" type="presOf" srcId="{DCA058DA-BDC9-45FB-8500-2FC7FBC86949}" destId="{75BAA34B-93BE-49EA-B683-DFD6DF8FC404}" srcOrd="1" destOrd="0" presId="urn:microsoft.com/office/officeart/2005/8/layout/vProcess5"/>
    <dgm:cxn modelId="{3C5260C0-F164-4512-B73F-375D94B4A85B}" srcId="{8865195C-EE68-4DA2-9C6D-17AC02BB2B7F}" destId="{DCA058DA-BDC9-45FB-8500-2FC7FBC86949}" srcOrd="2" destOrd="0" parTransId="{62DF7999-BFEC-4BA7-8FA9-D9303BF36CA6}" sibTransId="{EC6C204C-99DD-40D1-91DD-B51CE374D085}"/>
    <dgm:cxn modelId="{4133F4DB-0D39-4E8C-80EB-2AB879945CCD}" type="presOf" srcId="{54D4CCDE-72D2-4CBD-BA1D-6A7A28DC445E}" destId="{EDA57EF0-7F95-4BE0-A0B2-27E228192291}" srcOrd="0" destOrd="0" presId="urn:microsoft.com/office/officeart/2005/8/layout/vProcess5"/>
    <dgm:cxn modelId="{B28B11E3-6752-4DC5-898D-4367613E4D30}" type="presOf" srcId="{43643915-C5E1-40B8-ACD2-202BA867DD36}" destId="{8BC5FC5F-80FA-415A-BEE4-92E4B14C4FB6}" srcOrd="0" destOrd="0" presId="urn:microsoft.com/office/officeart/2005/8/layout/vProcess5"/>
    <dgm:cxn modelId="{C57AB3E7-B8A1-44B4-B1D6-23E24BE120D3}" srcId="{8865195C-EE68-4DA2-9C6D-17AC02BB2B7F}" destId="{134FD591-4D01-43C1-B0AD-17DF74CA0AAB}" srcOrd="4" destOrd="0" parTransId="{34E49015-8417-4350-B1DD-A9D04BBE6906}" sibTransId="{FD1B3771-81FD-4C3A-848B-6C2F49365EE1}"/>
    <dgm:cxn modelId="{141EC7E8-B738-4F9F-AA3D-5E24CB6F6F90}" type="presOf" srcId="{204444FB-39B0-42E3-AB42-73AFB816003C}" destId="{4E1F16A8-CEDB-4BEA-843D-86F205454729}" srcOrd="0" destOrd="0" presId="urn:microsoft.com/office/officeart/2005/8/layout/vProcess5"/>
    <dgm:cxn modelId="{CBA602EE-04AF-4965-ACBB-66EAEAA35721}" type="presOf" srcId="{EC6C204C-99DD-40D1-91DD-B51CE374D085}" destId="{7299D048-6776-439D-A636-99285DCCADB3}" srcOrd="0" destOrd="0" presId="urn:microsoft.com/office/officeart/2005/8/layout/vProcess5"/>
    <dgm:cxn modelId="{0E3D0FFE-1C3E-4D9E-9371-7C4807302E5B}" type="presOf" srcId="{8865195C-EE68-4DA2-9C6D-17AC02BB2B7F}" destId="{9ECCB7F1-2046-417E-9F46-3894FB84E057}" srcOrd="0" destOrd="0" presId="urn:microsoft.com/office/officeart/2005/8/layout/vProcess5"/>
    <dgm:cxn modelId="{BB59824D-245B-47B4-8EFF-1E833C19FD79}" type="presParOf" srcId="{9ECCB7F1-2046-417E-9F46-3894FB84E057}" destId="{456E920F-4854-45CA-9EE5-BF5FAD214631}" srcOrd="0" destOrd="0" presId="urn:microsoft.com/office/officeart/2005/8/layout/vProcess5"/>
    <dgm:cxn modelId="{D2437E9E-957F-4B61-BC2A-D67CD78F2AC6}" type="presParOf" srcId="{9ECCB7F1-2046-417E-9F46-3894FB84E057}" destId="{535E4079-AFAF-4E09-A208-B7FA763E4C2E}" srcOrd="1" destOrd="0" presId="urn:microsoft.com/office/officeart/2005/8/layout/vProcess5"/>
    <dgm:cxn modelId="{4C20BD6B-460E-418C-AF58-770E6220F256}" type="presParOf" srcId="{9ECCB7F1-2046-417E-9F46-3894FB84E057}" destId="{A22BC51A-8351-4FE1-9486-AEF644E6E928}" srcOrd="2" destOrd="0" presId="urn:microsoft.com/office/officeart/2005/8/layout/vProcess5"/>
    <dgm:cxn modelId="{E1005130-D564-41FC-8903-A4089B5BE646}" type="presParOf" srcId="{9ECCB7F1-2046-417E-9F46-3894FB84E057}" destId="{18C03A73-F8EB-4735-A63A-AD2AC50A9E7E}" srcOrd="3" destOrd="0" presId="urn:microsoft.com/office/officeart/2005/8/layout/vProcess5"/>
    <dgm:cxn modelId="{AAE0A2B7-8ECA-4EE5-ACE9-92207BA7B598}" type="presParOf" srcId="{9ECCB7F1-2046-417E-9F46-3894FB84E057}" destId="{7E1B4D7F-5FD6-4FDC-8629-2C8F616FDA35}" srcOrd="4" destOrd="0" presId="urn:microsoft.com/office/officeart/2005/8/layout/vProcess5"/>
    <dgm:cxn modelId="{73751C60-AB3A-4B88-B8C5-CFFE19B59854}" type="presParOf" srcId="{9ECCB7F1-2046-417E-9F46-3894FB84E057}" destId="{CF3FFA04-5202-4EAA-8AF6-8A2C0EE24A37}" srcOrd="5" destOrd="0" presId="urn:microsoft.com/office/officeart/2005/8/layout/vProcess5"/>
    <dgm:cxn modelId="{20077314-B4CF-4D15-A7B6-3243FFB95FFF}" type="presParOf" srcId="{9ECCB7F1-2046-417E-9F46-3894FB84E057}" destId="{EDA57EF0-7F95-4BE0-A0B2-27E228192291}" srcOrd="6" destOrd="0" presId="urn:microsoft.com/office/officeart/2005/8/layout/vProcess5"/>
    <dgm:cxn modelId="{23A72462-1864-4007-98FF-A002EF813DE4}" type="presParOf" srcId="{9ECCB7F1-2046-417E-9F46-3894FB84E057}" destId="{8BC5FC5F-80FA-415A-BEE4-92E4B14C4FB6}" srcOrd="7" destOrd="0" presId="urn:microsoft.com/office/officeart/2005/8/layout/vProcess5"/>
    <dgm:cxn modelId="{C238E986-3A8F-4C69-89E2-80D60C318B74}" type="presParOf" srcId="{9ECCB7F1-2046-417E-9F46-3894FB84E057}" destId="{7299D048-6776-439D-A636-99285DCCADB3}" srcOrd="8" destOrd="0" presId="urn:microsoft.com/office/officeart/2005/8/layout/vProcess5"/>
    <dgm:cxn modelId="{CFEBDA07-A081-4E00-A5E7-51E72458B53D}" type="presParOf" srcId="{9ECCB7F1-2046-417E-9F46-3894FB84E057}" destId="{4E1F16A8-CEDB-4BEA-843D-86F205454729}" srcOrd="9" destOrd="0" presId="urn:microsoft.com/office/officeart/2005/8/layout/vProcess5"/>
    <dgm:cxn modelId="{591F7C02-B0D3-45A2-894B-49B26F867365}" type="presParOf" srcId="{9ECCB7F1-2046-417E-9F46-3894FB84E057}" destId="{F6EE2B37-13F5-423F-8F80-85F2CEE2CFAD}" srcOrd="10" destOrd="0" presId="urn:microsoft.com/office/officeart/2005/8/layout/vProcess5"/>
    <dgm:cxn modelId="{5BEF0770-98F0-47B2-99F0-342323A317E6}" type="presParOf" srcId="{9ECCB7F1-2046-417E-9F46-3894FB84E057}" destId="{5850C843-4E1A-4286-A21B-F8DC1153205D}" srcOrd="11" destOrd="0" presId="urn:microsoft.com/office/officeart/2005/8/layout/vProcess5"/>
    <dgm:cxn modelId="{3E83F936-34C7-4651-9A81-54F85C5C5732}" type="presParOf" srcId="{9ECCB7F1-2046-417E-9F46-3894FB84E057}" destId="{75BAA34B-93BE-49EA-B683-DFD6DF8FC404}" srcOrd="12" destOrd="0" presId="urn:microsoft.com/office/officeart/2005/8/layout/vProcess5"/>
    <dgm:cxn modelId="{69E88080-FB74-4A2E-B2B9-90DBD09712B7}" type="presParOf" srcId="{9ECCB7F1-2046-417E-9F46-3894FB84E057}" destId="{19AE4954-9F40-4C83-B231-EE75DC0ED02C}" srcOrd="13" destOrd="0" presId="urn:microsoft.com/office/officeart/2005/8/layout/vProcess5"/>
    <dgm:cxn modelId="{AF855FCD-0D90-444D-BFF8-F99197CD6EA8}" type="presParOf" srcId="{9ECCB7F1-2046-417E-9F46-3894FB84E057}" destId="{2A8AA274-4828-44FD-ABDD-36833A2C8F99}"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A07FDA-84E9-4FEC-AA3C-603044D713BF}">
      <dsp:nvSpPr>
        <dsp:cNvPr id="0" name=""/>
        <dsp:cNvSpPr/>
      </dsp:nvSpPr>
      <dsp:spPr>
        <a:xfrm rot="21190856">
          <a:off x="30211" y="2555724"/>
          <a:ext cx="9784616" cy="1120486"/>
        </a:xfrm>
        <a:prstGeom prst="mathMinus">
          <a:avLst/>
        </a:prstGeom>
        <a:solidFill>
          <a:schemeClr val="accent1">
            <a:tint val="6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C28CD4C-89A1-4EE1-8D7F-10C2D838468B}">
      <dsp:nvSpPr>
        <dsp:cNvPr id="0" name=""/>
        <dsp:cNvSpPr/>
      </dsp:nvSpPr>
      <dsp:spPr>
        <a:xfrm>
          <a:off x="2246411" y="2069831"/>
          <a:ext cx="823498" cy="988137"/>
        </a:xfrm>
        <a:prstGeom prst="downArrow">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EEA84D-CF88-4540-A038-BAC8C4EEE0D5}">
      <dsp:nvSpPr>
        <dsp:cNvPr id="0" name=""/>
        <dsp:cNvSpPr/>
      </dsp:nvSpPr>
      <dsp:spPr>
        <a:xfrm>
          <a:off x="4786548" y="-1171570"/>
          <a:ext cx="5058491" cy="5133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da-DK" sz="2000" kern="1200" dirty="0">
              <a:latin typeface="+mn-lt"/>
            </a:rPr>
            <a:t>Lære ny livsvilkår og ændringer at kende</a:t>
          </a:r>
        </a:p>
        <a:p>
          <a:pPr marL="0" lvl="0" indent="0" algn="l" defTabSz="889000">
            <a:lnSpc>
              <a:spcPct val="90000"/>
            </a:lnSpc>
            <a:spcBef>
              <a:spcPct val="0"/>
            </a:spcBef>
            <a:spcAft>
              <a:spcPct val="35000"/>
            </a:spcAft>
            <a:buNone/>
          </a:pPr>
          <a:r>
            <a:rPr lang="da-DK" sz="2000" kern="1200" dirty="0">
              <a:latin typeface="+mn-lt"/>
            </a:rPr>
            <a:t>Accepter hvad du har indflydelse på</a:t>
          </a:r>
        </a:p>
        <a:p>
          <a:pPr marL="0" lvl="0" indent="0" algn="l" defTabSz="889000">
            <a:lnSpc>
              <a:spcPct val="90000"/>
            </a:lnSpc>
            <a:spcBef>
              <a:spcPct val="0"/>
            </a:spcBef>
            <a:spcAft>
              <a:spcPct val="35000"/>
            </a:spcAft>
            <a:buNone/>
          </a:pPr>
          <a:r>
            <a:rPr lang="da-DK" sz="2000" kern="1200" dirty="0">
              <a:latin typeface="+mn-lt"/>
            </a:rPr>
            <a:t>Fastholde gode ritualer</a:t>
          </a:r>
        </a:p>
        <a:p>
          <a:pPr marL="0" lvl="0" indent="0" algn="l" defTabSz="889000">
            <a:lnSpc>
              <a:spcPct val="90000"/>
            </a:lnSpc>
            <a:spcBef>
              <a:spcPct val="0"/>
            </a:spcBef>
            <a:spcAft>
              <a:spcPct val="35000"/>
            </a:spcAft>
            <a:buNone/>
          </a:pPr>
          <a:r>
            <a:rPr lang="da-DK" sz="2000" kern="1200" dirty="0">
              <a:latin typeface="+mn-lt"/>
            </a:rPr>
            <a:t>Finde og anerkende nye roller/funktioner</a:t>
          </a:r>
        </a:p>
        <a:p>
          <a:pPr marL="0" lvl="0" indent="0" algn="l" defTabSz="889000">
            <a:lnSpc>
              <a:spcPct val="90000"/>
            </a:lnSpc>
            <a:spcBef>
              <a:spcPct val="0"/>
            </a:spcBef>
            <a:spcAft>
              <a:spcPct val="35000"/>
            </a:spcAft>
            <a:buNone/>
          </a:pPr>
          <a:r>
            <a:rPr lang="da-DK" sz="2000" kern="1200" dirty="0">
              <a:latin typeface="+mn-lt"/>
            </a:rPr>
            <a:t>Dyrke motion, god søvn og sund mad</a:t>
          </a:r>
        </a:p>
        <a:p>
          <a:pPr marL="0" lvl="0" indent="0" algn="l" defTabSz="889000">
            <a:lnSpc>
              <a:spcPct val="90000"/>
            </a:lnSpc>
            <a:spcBef>
              <a:spcPct val="0"/>
            </a:spcBef>
            <a:spcAft>
              <a:spcPct val="35000"/>
            </a:spcAft>
            <a:buNone/>
          </a:pPr>
          <a:r>
            <a:rPr lang="da-DK" sz="2000" kern="1200" dirty="0">
              <a:latin typeface="+mn-lt"/>
            </a:rPr>
            <a:t>Få støtte gennem netværk/professionelle</a:t>
          </a:r>
        </a:p>
        <a:p>
          <a:pPr marL="0" lvl="0" indent="0" algn="l" defTabSz="889000">
            <a:lnSpc>
              <a:spcPct val="90000"/>
            </a:lnSpc>
            <a:spcBef>
              <a:spcPct val="0"/>
            </a:spcBef>
            <a:spcAft>
              <a:spcPct val="35000"/>
            </a:spcAft>
            <a:buNone/>
          </a:pPr>
          <a:endParaRPr lang="da-DK" sz="1200" kern="1200" dirty="0">
            <a:latin typeface="+mn-lt"/>
          </a:endParaRPr>
        </a:p>
      </dsp:txBody>
      <dsp:txXfrm>
        <a:off x="4786548" y="-1171570"/>
        <a:ext cx="5058491" cy="5133889"/>
      </dsp:txXfrm>
    </dsp:sp>
    <dsp:sp modelId="{ED651C3B-7FCD-43EF-AF6E-976705F37C2F}">
      <dsp:nvSpPr>
        <dsp:cNvPr id="0" name=""/>
        <dsp:cNvSpPr/>
      </dsp:nvSpPr>
      <dsp:spPr>
        <a:xfrm>
          <a:off x="6879285" y="3207567"/>
          <a:ext cx="815553" cy="971632"/>
        </a:xfrm>
        <a:prstGeom prst="upArrow">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854D5F-FDF3-4FF7-AC79-01335583D738}">
      <dsp:nvSpPr>
        <dsp:cNvPr id="0" name=""/>
        <dsp:cNvSpPr/>
      </dsp:nvSpPr>
      <dsp:spPr>
        <a:xfrm>
          <a:off x="273314" y="3909343"/>
          <a:ext cx="4771898" cy="2504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endParaRPr lang="da-DK" sz="1200" kern="1200" dirty="0">
            <a:latin typeface="+mn-lt"/>
          </a:endParaRPr>
        </a:p>
        <a:p>
          <a:pPr marL="0" lvl="0" indent="0" algn="l" defTabSz="533400">
            <a:lnSpc>
              <a:spcPct val="90000"/>
            </a:lnSpc>
            <a:spcBef>
              <a:spcPct val="0"/>
            </a:spcBef>
            <a:spcAft>
              <a:spcPct val="35000"/>
            </a:spcAft>
            <a:buNone/>
          </a:pPr>
          <a:r>
            <a:rPr lang="da-DK" sz="2000" kern="1200" dirty="0">
              <a:latin typeface="+mn-lt"/>
            </a:rPr>
            <a:t>Det er ikke din skyld</a:t>
          </a:r>
        </a:p>
        <a:p>
          <a:pPr marL="0" lvl="0" indent="0" algn="l" defTabSz="533400">
            <a:lnSpc>
              <a:spcPct val="90000"/>
            </a:lnSpc>
            <a:spcBef>
              <a:spcPct val="0"/>
            </a:spcBef>
            <a:spcAft>
              <a:spcPct val="35000"/>
            </a:spcAft>
            <a:buNone/>
          </a:pPr>
          <a:r>
            <a:rPr lang="da-DK" sz="2000" kern="1200" dirty="0">
              <a:latin typeface="+mn-lt"/>
            </a:rPr>
            <a:t>Accept og forståelse af sorg</a:t>
          </a:r>
        </a:p>
        <a:p>
          <a:pPr marL="0" lvl="0" indent="0" algn="l" defTabSz="533400">
            <a:lnSpc>
              <a:spcPct val="90000"/>
            </a:lnSpc>
            <a:spcBef>
              <a:spcPct val="0"/>
            </a:spcBef>
            <a:spcAft>
              <a:spcPct val="35000"/>
            </a:spcAft>
            <a:buNone/>
          </a:pPr>
          <a:r>
            <a:rPr lang="da-DK" sz="2000" kern="1200" dirty="0">
              <a:latin typeface="+mn-lt"/>
            </a:rPr>
            <a:t>Lære sorgen at kende</a:t>
          </a:r>
        </a:p>
        <a:p>
          <a:pPr marL="0" lvl="0" indent="0" algn="l" defTabSz="533400">
            <a:lnSpc>
              <a:spcPct val="90000"/>
            </a:lnSpc>
            <a:spcBef>
              <a:spcPct val="0"/>
            </a:spcBef>
            <a:spcAft>
              <a:spcPct val="35000"/>
            </a:spcAft>
            <a:buNone/>
          </a:pPr>
          <a:r>
            <a:rPr lang="da-DK" sz="2000" kern="1200" dirty="0">
              <a:latin typeface="+mn-lt"/>
            </a:rPr>
            <a:t>Du gør hvad du kan</a:t>
          </a:r>
        </a:p>
        <a:p>
          <a:pPr marL="0" lvl="0" indent="0" algn="l" defTabSz="533400">
            <a:lnSpc>
              <a:spcPct val="90000"/>
            </a:lnSpc>
            <a:spcBef>
              <a:spcPct val="0"/>
            </a:spcBef>
            <a:spcAft>
              <a:spcPct val="35000"/>
            </a:spcAft>
            <a:buNone/>
          </a:pPr>
          <a:r>
            <a:rPr lang="da-DK" sz="2000" kern="1200" dirty="0">
              <a:latin typeface="+mn-lt"/>
            </a:rPr>
            <a:t>Savn/smerte kan forstærkes af andre forhold</a:t>
          </a:r>
        </a:p>
        <a:p>
          <a:pPr marL="0" lvl="0" indent="0" algn="l" defTabSz="533400">
            <a:lnSpc>
              <a:spcPct val="90000"/>
            </a:lnSpc>
            <a:spcBef>
              <a:spcPct val="0"/>
            </a:spcBef>
            <a:spcAft>
              <a:spcPct val="35000"/>
            </a:spcAft>
            <a:buNone/>
          </a:pPr>
          <a:r>
            <a:rPr lang="da-DK" sz="2000" kern="1200" dirty="0">
              <a:latin typeface="+mn-lt"/>
            </a:rPr>
            <a:t>Det er naturligt at reagere på ikke kendte måder</a:t>
          </a:r>
        </a:p>
        <a:p>
          <a:pPr marL="0" lvl="0" indent="0" algn="l" defTabSz="533400">
            <a:lnSpc>
              <a:spcPct val="90000"/>
            </a:lnSpc>
            <a:spcBef>
              <a:spcPct val="0"/>
            </a:spcBef>
            <a:spcAft>
              <a:spcPct val="35000"/>
            </a:spcAft>
            <a:buNone/>
          </a:pPr>
          <a:endParaRPr lang="da-DK" sz="2200" kern="1200" dirty="0">
            <a:latin typeface="+mn-lt"/>
          </a:endParaRPr>
        </a:p>
      </dsp:txBody>
      <dsp:txXfrm>
        <a:off x="273314" y="3909343"/>
        <a:ext cx="4771898" cy="25049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E49BB7-327C-4A53-A65A-05DB32A9D813}">
      <dsp:nvSpPr>
        <dsp:cNvPr id="0" name=""/>
        <dsp:cNvSpPr/>
      </dsp:nvSpPr>
      <dsp:spPr>
        <a:xfrm>
          <a:off x="2016117" y="108030"/>
          <a:ext cx="3934604" cy="3819013"/>
        </a:xfrm>
        <a:prstGeom prst="pie">
          <a:avLst>
            <a:gd name="adj1" fmla="val 16200000"/>
            <a:gd name="adj2" fmla="val 18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da-DK" sz="2300" kern="1200" dirty="0">
              <a:solidFill>
                <a:schemeClr val="tx1"/>
              </a:solidFill>
            </a:rPr>
            <a:t>Menneske</a:t>
          </a:r>
        </a:p>
      </dsp:txBody>
      <dsp:txXfrm>
        <a:off x="4155324" y="812729"/>
        <a:ext cx="1334954" cy="1273004"/>
      </dsp:txXfrm>
    </dsp:sp>
    <dsp:sp modelId="{A1810FFB-FAA1-4933-91F8-B8D7C7535DF5}">
      <dsp:nvSpPr>
        <dsp:cNvPr id="0" name=""/>
        <dsp:cNvSpPr/>
      </dsp:nvSpPr>
      <dsp:spPr>
        <a:xfrm>
          <a:off x="2049471" y="189821"/>
          <a:ext cx="3934604" cy="3819013"/>
        </a:xfrm>
        <a:prstGeom prst="pie">
          <a:avLst>
            <a:gd name="adj1" fmla="val 1800000"/>
            <a:gd name="adj2" fmla="val 90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da-DK" sz="2300" kern="1200" dirty="0">
              <a:solidFill>
                <a:schemeClr val="tx1"/>
              </a:solidFill>
            </a:rPr>
            <a:t>Efterladt</a:t>
          </a:r>
        </a:p>
      </dsp:txBody>
      <dsp:txXfrm>
        <a:off x="3126803" y="2599437"/>
        <a:ext cx="1779939" cy="1182075"/>
      </dsp:txXfrm>
    </dsp:sp>
    <dsp:sp modelId="{AF2AAF0A-B967-42A1-B6FB-A85B5ECF8C07}">
      <dsp:nvSpPr>
        <dsp:cNvPr id="0" name=""/>
        <dsp:cNvSpPr/>
      </dsp:nvSpPr>
      <dsp:spPr>
        <a:xfrm>
          <a:off x="1980386" y="141424"/>
          <a:ext cx="3934604" cy="3819013"/>
        </a:xfrm>
        <a:prstGeom prst="pie">
          <a:avLst>
            <a:gd name="adj1" fmla="val 90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da-DK" sz="2300" kern="1200" dirty="0">
              <a:solidFill>
                <a:schemeClr val="tx1"/>
              </a:solidFill>
            </a:rPr>
            <a:t>Frivillig</a:t>
          </a:r>
        </a:p>
      </dsp:txBody>
      <dsp:txXfrm>
        <a:off x="2401951" y="891588"/>
        <a:ext cx="1334954" cy="12730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7AAC52-0D1B-4672-B7CD-E01116DB013A}">
      <dsp:nvSpPr>
        <dsp:cNvPr id="0" name=""/>
        <dsp:cNvSpPr/>
      </dsp:nvSpPr>
      <dsp:spPr>
        <a:xfrm>
          <a:off x="0" y="0"/>
          <a:ext cx="7694506" cy="900566"/>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da-DK" sz="2400" kern="1200"/>
            <a:t>Være tydelig i din rolle, når du griber ind</a:t>
          </a:r>
          <a:endParaRPr lang="en-US" sz="2400" kern="1200"/>
        </a:p>
      </dsp:txBody>
      <dsp:txXfrm>
        <a:off x="26377" y="26377"/>
        <a:ext cx="6646626" cy="847812"/>
      </dsp:txXfrm>
    </dsp:sp>
    <dsp:sp modelId="{992792DA-EDCB-41ED-A1B5-D804B4397A04}">
      <dsp:nvSpPr>
        <dsp:cNvPr id="0" name=""/>
        <dsp:cNvSpPr/>
      </dsp:nvSpPr>
      <dsp:spPr>
        <a:xfrm>
          <a:off x="644414" y="1064305"/>
          <a:ext cx="7694506" cy="900566"/>
        </a:xfrm>
        <a:prstGeom prst="roundRect">
          <a:avLst>
            <a:gd name="adj" fmla="val 10000"/>
          </a:avLst>
        </a:prstGeom>
        <a:solidFill>
          <a:schemeClr val="accent2">
            <a:hueOff val="-988095"/>
            <a:satOff val="4733"/>
            <a:lumOff val="437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da-DK" sz="2400" kern="1200" dirty="0"/>
            <a:t>Være personlig, når du taler som efterladt</a:t>
          </a:r>
          <a:endParaRPr lang="en-US" sz="2400" kern="1200" dirty="0"/>
        </a:p>
      </dsp:txBody>
      <dsp:txXfrm>
        <a:off x="670791" y="1090682"/>
        <a:ext cx="6411969" cy="847812"/>
      </dsp:txXfrm>
    </dsp:sp>
    <dsp:sp modelId="{1B9D137B-31B7-43BC-B13C-1662C4A0A4B3}">
      <dsp:nvSpPr>
        <dsp:cNvPr id="0" name=""/>
        <dsp:cNvSpPr/>
      </dsp:nvSpPr>
      <dsp:spPr>
        <a:xfrm>
          <a:off x="1279211" y="2128610"/>
          <a:ext cx="7694506" cy="900566"/>
        </a:xfrm>
        <a:prstGeom prst="roundRect">
          <a:avLst>
            <a:gd name="adj" fmla="val 10000"/>
          </a:avLst>
        </a:prstGeom>
        <a:solidFill>
          <a:schemeClr val="accent2">
            <a:hueOff val="-1976191"/>
            <a:satOff val="9467"/>
            <a:lumOff val="875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da-DK" sz="2400" kern="1200"/>
            <a:t>Sige højt, at lige nu er du berørt og er mere efterladt end faciliterende frivillig</a:t>
          </a:r>
          <a:endParaRPr lang="en-US" sz="2400" kern="1200"/>
        </a:p>
      </dsp:txBody>
      <dsp:txXfrm>
        <a:off x="1305588" y="2154987"/>
        <a:ext cx="6421587" cy="847812"/>
      </dsp:txXfrm>
    </dsp:sp>
    <dsp:sp modelId="{18230FCE-150E-408E-B897-967D0B203804}">
      <dsp:nvSpPr>
        <dsp:cNvPr id="0" name=""/>
        <dsp:cNvSpPr/>
      </dsp:nvSpPr>
      <dsp:spPr>
        <a:xfrm>
          <a:off x="1923626" y="3192915"/>
          <a:ext cx="7694506" cy="900566"/>
        </a:xfrm>
        <a:prstGeom prst="roundRect">
          <a:avLst>
            <a:gd name="adj" fmla="val 10000"/>
          </a:avLst>
        </a:prstGeom>
        <a:solidFill>
          <a:schemeClr val="accent2">
            <a:hueOff val="-2964286"/>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da-DK" sz="2400" kern="1200" dirty="0"/>
            <a:t>Gribe ind som frivillig, hvis nogen fylder for meget mere end lade stå til</a:t>
          </a:r>
        </a:p>
      </dsp:txBody>
      <dsp:txXfrm>
        <a:off x="1950003" y="3219292"/>
        <a:ext cx="6411969" cy="847812"/>
      </dsp:txXfrm>
    </dsp:sp>
    <dsp:sp modelId="{FAA40402-3E3B-4A62-BFF0-12EE9442C01A}">
      <dsp:nvSpPr>
        <dsp:cNvPr id="0" name=""/>
        <dsp:cNvSpPr/>
      </dsp:nvSpPr>
      <dsp:spPr>
        <a:xfrm>
          <a:off x="7109138" y="689751"/>
          <a:ext cx="585367" cy="585367"/>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7240846" y="689751"/>
        <a:ext cx="321951" cy="440489"/>
      </dsp:txXfrm>
    </dsp:sp>
    <dsp:sp modelId="{733E201E-5270-406C-B473-CD596C66D79E}">
      <dsp:nvSpPr>
        <dsp:cNvPr id="0" name=""/>
        <dsp:cNvSpPr/>
      </dsp:nvSpPr>
      <dsp:spPr>
        <a:xfrm>
          <a:off x="7753553" y="1754057"/>
          <a:ext cx="585367" cy="585367"/>
        </a:xfrm>
        <a:prstGeom prst="downArrow">
          <a:avLst>
            <a:gd name="adj1" fmla="val 55000"/>
            <a:gd name="adj2" fmla="val 45000"/>
          </a:avLst>
        </a:prstGeom>
        <a:solidFill>
          <a:schemeClr val="accent2">
            <a:tint val="40000"/>
            <a:alpha val="90000"/>
            <a:hueOff val="-2045920"/>
            <a:satOff val="22554"/>
            <a:lumOff val="2148"/>
            <a:alphaOff val="0"/>
          </a:schemeClr>
        </a:solidFill>
        <a:ln w="19050" cap="rnd" cmpd="sng" algn="ctr">
          <a:solidFill>
            <a:schemeClr val="accent2">
              <a:tint val="40000"/>
              <a:alpha val="90000"/>
              <a:hueOff val="-2045920"/>
              <a:satOff val="22554"/>
              <a:lumOff val="214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7885261" y="1754057"/>
        <a:ext cx="321951" cy="440489"/>
      </dsp:txXfrm>
    </dsp:sp>
    <dsp:sp modelId="{70FF5DE2-AB27-4FD2-908F-B79E38632B81}">
      <dsp:nvSpPr>
        <dsp:cNvPr id="0" name=""/>
        <dsp:cNvSpPr/>
      </dsp:nvSpPr>
      <dsp:spPr>
        <a:xfrm>
          <a:off x="8388350" y="2818362"/>
          <a:ext cx="585367" cy="585367"/>
        </a:xfrm>
        <a:prstGeom prst="downArrow">
          <a:avLst>
            <a:gd name="adj1" fmla="val 55000"/>
            <a:gd name="adj2" fmla="val 45000"/>
          </a:avLst>
        </a:prstGeom>
        <a:solidFill>
          <a:schemeClr val="accent2">
            <a:tint val="40000"/>
            <a:alpha val="90000"/>
            <a:hueOff val="-4091839"/>
            <a:satOff val="45107"/>
            <a:lumOff val="4296"/>
            <a:alphaOff val="0"/>
          </a:schemeClr>
        </a:solidFill>
        <a:ln w="19050" cap="rnd" cmpd="sng" algn="ctr">
          <a:solidFill>
            <a:schemeClr val="accent2">
              <a:tint val="40000"/>
              <a:alpha val="90000"/>
              <a:hueOff val="-4091839"/>
              <a:satOff val="45107"/>
              <a:lumOff val="429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8520058" y="2818362"/>
        <a:ext cx="321951" cy="4404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5E4079-AFAF-4E09-A208-B7FA763E4C2E}">
      <dsp:nvSpPr>
        <dsp:cNvPr id="0" name=""/>
        <dsp:cNvSpPr/>
      </dsp:nvSpPr>
      <dsp:spPr>
        <a:xfrm>
          <a:off x="0" y="0"/>
          <a:ext cx="7405962" cy="736826"/>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da-DK" sz="2900" kern="1200"/>
            <a:t>Være empatisk og støttende</a:t>
          </a:r>
          <a:endParaRPr lang="en-US" sz="2900" kern="1200"/>
        </a:p>
      </dsp:txBody>
      <dsp:txXfrm>
        <a:off x="21581" y="21581"/>
        <a:ext cx="6524659" cy="693664"/>
      </dsp:txXfrm>
    </dsp:sp>
    <dsp:sp modelId="{A22BC51A-8351-4FE1-9486-AEF644E6E928}">
      <dsp:nvSpPr>
        <dsp:cNvPr id="0" name=""/>
        <dsp:cNvSpPr/>
      </dsp:nvSpPr>
      <dsp:spPr>
        <a:xfrm>
          <a:off x="553042" y="839163"/>
          <a:ext cx="7405962" cy="736826"/>
        </a:xfrm>
        <a:prstGeom prst="roundRect">
          <a:avLst>
            <a:gd name="adj" fmla="val 10000"/>
          </a:avLst>
        </a:prstGeom>
        <a:solidFill>
          <a:schemeClr val="accent2">
            <a:hueOff val="-741071"/>
            <a:satOff val="3550"/>
            <a:lumOff val="328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da-DK" sz="2900" kern="1200"/>
            <a:t>Undgå antagelser</a:t>
          </a:r>
          <a:endParaRPr lang="en-US" sz="2900" kern="1200"/>
        </a:p>
      </dsp:txBody>
      <dsp:txXfrm>
        <a:off x="574623" y="860744"/>
        <a:ext cx="6330820" cy="693664"/>
      </dsp:txXfrm>
    </dsp:sp>
    <dsp:sp modelId="{18C03A73-F8EB-4735-A63A-AD2AC50A9E7E}">
      <dsp:nvSpPr>
        <dsp:cNvPr id="0" name=""/>
        <dsp:cNvSpPr/>
      </dsp:nvSpPr>
      <dsp:spPr>
        <a:xfrm>
          <a:off x="1106085" y="1678327"/>
          <a:ext cx="7405962" cy="736826"/>
        </a:xfrm>
        <a:prstGeom prst="roundRect">
          <a:avLst>
            <a:gd name="adj" fmla="val 10000"/>
          </a:avLst>
        </a:prstGeom>
        <a:solidFill>
          <a:schemeClr val="accent2">
            <a:hueOff val="-1482143"/>
            <a:satOff val="7100"/>
            <a:lumOff val="656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da-DK" sz="2900" kern="1200"/>
            <a:t>Undgå ”men” sætninger</a:t>
          </a:r>
          <a:endParaRPr lang="en-US" sz="2900" kern="1200"/>
        </a:p>
      </dsp:txBody>
      <dsp:txXfrm>
        <a:off x="1127666" y="1699908"/>
        <a:ext cx="6330820" cy="693664"/>
      </dsp:txXfrm>
    </dsp:sp>
    <dsp:sp modelId="{7E1B4D7F-5FD6-4FDC-8629-2C8F616FDA35}">
      <dsp:nvSpPr>
        <dsp:cNvPr id="0" name=""/>
        <dsp:cNvSpPr/>
      </dsp:nvSpPr>
      <dsp:spPr>
        <a:xfrm>
          <a:off x="1659127" y="2517491"/>
          <a:ext cx="7405962" cy="736826"/>
        </a:xfrm>
        <a:prstGeom prst="roundRect">
          <a:avLst>
            <a:gd name="adj" fmla="val 10000"/>
          </a:avLst>
        </a:prstGeom>
        <a:solidFill>
          <a:schemeClr val="accent2">
            <a:hueOff val="-2223214"/>
            <a:satOff val="10650"/>
            <a:lumOff val="985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da-DK" sz="2900" kern="1200"/>
            <a:t>Lade deltageren bestemme tempoet</a:t>
          </a:r>
          <a:endParaRPr lang="en-US" sz="2900" kern="1200"/>
        </a:p>
      </dsp:txBody>
      <dsp:txXfrm>
        <a:off x="1680708" y="2539072"/>
        <a:ext cx="6330820" cy="693664"/>
      </dsp:txXfrm>
    </dsp:sp>
    <dsp:sp modelId="{CF3FFA04-5202-4EAA-8AF6-8A2C0EE24A37}">
      <dsp:nvSpPr>
        <dsp:cNvPr id="0" name=""/>
        <dsp:cNvSpPr/>
      </dsp:nvSpPr>
      <dsp:spPr>
        <a:xfrm>
          <a:off x="2212170" y="3356655"/>
          <a:ext cx="7405962" cy="736826"/>
        </a:xfrm>
        <a:prstGeom prst="roundRect">
          <a:avLst>
            <a:gd name="adj" fmla="val 10000"/>
          </a:avLst>
        </a:prstGeom>
        <a:solidFill>
          <a:schemeClr val="accent2">
            <a:hueOff val="-2964286"/>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da-DK" sz="2900" kern="1200"/>
            <a:t>Normalisere deres følelser</a:t>
          </a:r>
          <a:endParaRPr lang="en-US" sz="2900" kern="1200"/>
        </a:p>
      </dsp:txBody>
      <dsp:txXfrm>
        <a:off x="2233751" y="3378236"/>
        <a:ext cx="6330820" cy="693664"/>
      </dsp:txXfrm>
    </dsp:sp>
    <dsp:sp modelId="{EDA57EF0-7F95-4BE0-A0B2-27E228192291}">
      <dsp:nvSpPr>
        <dsp:cNvPr id="0" name=""/>
        <dsp:cNvSpPr/>
      </dsp:nvSpPr>
      <dsp:spPr>
        <a:xfrm>
          <a:off x="6927025" y="538292"/>
          <a:ext cx="478937" cy="478937"/>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7034786" y="538292"/>
        <a:ext cx="263415" cy="360400"/>
      </dsp:txXfrm>
    </dsp:sp>
    <dsp:sp modelId="{8BC5FC5F-80FA-415A-BEE4-92E4B14C4FB6}">
      <dsp:nvSpPr>
        <dsp:cNvPr id="0" name=""/>
        <dsp:cNvSpPr/>
      </dsp:nvSpPr>
      <dsp:spPr>
        <a:xfrm>
          <a:off x="7480067" y="1377456"/>
          <a:ext cx="478937" cy="478937"/>
        </a:xfrm>
        <a:prstGeom prst="downArrow">
          <a:avLst>
            <a:gd name="adj1" fmla="val 55000"/>
            <a:gd name="adj2" fmla="val 45000"/>
          </a:avLst>
        </a:prstGeom>
        <a:solidFill>
          <a:schemeClr val="accent2">
            <a:tint val="40000"/>
            <a:alpha val="90000"/>
            <a:hueOff val="-1363946"/>
            <a:satOff val="15036"/>
            <a:lumOff val="1432"/>
            <a:alphaOff val="0"/>
          </a:schemeClr>
        </a:solidFill>
        <a:ln w="19050" cap="rnd" cmpd="sng" algn="ctr">
          <a:solidFill>
            <a:schemeClr val="accent2">
              <a:tint val="40000"/>
              <a:alpha val="90000"/>
              <a:hueOff val="-1363946"/>
              <a:satOff val="15036"/>
              <a:lumOff val="143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7587828" y="1377456"/>
        <a:ext cx="263415" cy="360400"/>
      </dsp:txXfrm>
    </dsp:sp>
    <dsp:sp modelId="{7299D048-6776-439D-A636-99285DCCADB3}">
      <dsp:nvSpPr>
        <dsp:cNvPr id="0" name=""/>
        <dsp:cNvSpPr/>
      </dsp:nvSpPr>
      <dsp:spPr>
        <a:xfrm>
          <a:off x="8033110" y="2204340"/>
          <a:ext cx="478937" cy="478937"/>
        </a:xfrm>
        <a:prstGeom prst="downArrow">
          <a:avLst>
            <a:gd name="adj1" fmla="val 55000"/>
            <a:gd name="adj2" fmla="val 45000"/>
          </a:avLst>
        </a:prstGeom>
        <a:solidFill>
          <a:schemeClr val="accent2">
            <a:tint val="40000"/>
            <a:alpha val="90000"/>
            <a:hueOff val="-2727893"/>
            <a:satOff val="30071"/>
            <a:lumOff val="2864"/>
            <a:alphaOff val="0"/>
          </a:schemeClr>
        </a:solidFill>
        <a:ln w="19050" cap="rnd" cmpd="sng" algn="ctr">
          <a:solidFill>
            <a:schemeClr val="accent2">
              <a:tint val="40000"/>
              <a:alpha val="90000"/>
              <a:hueOff val="-2727893"/>
              <a:satOff val="30071"/>
              <a:lumOff val="286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140871" y="2204340"/>
        <a:ext cx="263415" cy="360400"/>
      </dsp:txXfrm>
    </dsp:sp>
    <dsp:sp modelId="{4E1F16A8-CEDB-4BEA-843D-86F205454729}">
      <dsp:nvSpPr>
        <dsp:cNvPr id="0" name=""/>
        <dsp:cNvSpPr/>
      </dsp:nvSpPr>
      <dsp:spPr>
        <a:xfrm>
          <a:off x="8586152" y="3051690"/>
          <a:ext cx="478937" cy="478937"/>
        </a:xfrm>
        <a:prstGeom prst="downArrow">
          <a:avLst>
            <a:gd name="adj1" fmla="val 55000"/>
            <a:gd name="adj2" fmla="val 45000"/>
          </a:avLst>
        </a:prstGeom>
        <a:solidFill>
          <a:schemeClr val="accent2">
            <a:tint val="40000"/>
            <a:alpha val="90000"/>
            <a:hueOff val="-4091839"/>
            <a:satOff val="45107"/>
            <a:lumOff val="4296"/>
            <a:alphaOff val="0"/>
          </a:schemeClr>
        </a:solidFill>
        <a:ln w="19050" cap="rnd" cmpd="sng" algn="ctr">
          <a:solidFill>
            <a:schemeClr val="accent2">
              <a:tint val="40000"/>
              <a:alpha val="90000"/>
              <a:hueOff val="-4091839"/>
              <a:satOff val="45107"/>
              <a:lumOff val="429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693913" y="3051690"/>
        <a:ext cx="263415" cy="360400"/>
      </dsp:txXfrm>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84183" cy="502675"/>
          </a:xfrm>
          <a:prstGeom prst="rect">
            <a:avLst/>
          </a:prstGeom>
        </p:spPr>
        <p:txBody>
          <a:bodyPr vert="horz" lIns="96590" tIns="48296" rIns="96590" bIns="48296" rtlCol="0"/>
          <a:lstStyle>
            <a:lvl1pPr algn="l">
              <a:defRPr sz="1300"/>
            </a:lvl1pPr>
          </a:lstStyle>
          <a:p>
            <a:endParaRPr lang="da-DK"/>
          </a:p>
        </p:txBody>
      </p:sp>
      <p:sp>
        <p:nvSpPr>
          <p:cNvPr id="3" name="Pladsholder til dato 2"/>
          <p:cNvSpPr>
            <a:spLocks noGrp="1"/>
          </p:cNvSpPr>
          <p:nvPr>
            <p:ph type="dt" idx="1"/>
          </p:nvPr>
        </p:nvSpPr>
        <p:spPr>
          <a:xfrm>
            <a:off x="3900798" y="0"/>
            <a:ext cx="2984183" cy="502675"/>
          </a:xfrm>
          <a:prstGeom prst="rect">
            <a:avLst/>
          </a:prstGeom>
        </p:spPr>
        <p:txBody>
          <a:bodyPr vert="horz" lIns="96590" tIns="48296" rIns="96590" bIns="48296" rtlCol="0"/>
          <a:lstStyle>
            <a:lvl1pPr algn="r">
              <a:defRPr sz="1300"/>
            </a:lvl1pPr>
          </a:lstStyle>
          <a:p>
            <a:fld id="{975E31F4-4B5F-4669-AF9A-961607024FE4}" type="datetimeFigureOut">
              <a:rPr lang="da-DK" smtClean="0"/>
              <a:t>20-08-2026</a:t>
            </a:fld>
            <a:endParaRPr lang="da-DK"/>
          </a:p>
        </p:txBody>
      </p:sp>
      <p:sp>
        <p:nvSpPr>
          <p:cNvPr id="4" name="Pladsholder til slidebillede 3"/>
          <p:cNvSpPr>
            <a:spLocks noGrp="1" noRot="1" noChangeAspect="1"/>
          </p:cNvSpPr>
          <p:nvPr>
            <p:ph type="sldImg" idx="2"/>
          </p:nvPr>
        </p:nvSpPr>
        <p:spPr>
          <a:xfrm>
            <a:off x="438150" y="1252538"/>
            <a:ext cx="6011863" cy="3381375"/>
          </a:xfrm>
          <a:prstGeom prst="rect">
            <a:avLst/>
          </a:prstGeom>
          <a:noFill/>
          <a:ln w="12700">
            <a:solidFill>
              <a:prstClr val="black"/>
            </a:solidFill>
          </a:ln>
        </p:spPr>
        <p:txBody>
          <a:bodyPr vert="horz" lIns="96590" tIns="48296" rIns="96590" bIns="48296" rtlCol="0" anchor="ctr"/>
          <a:lstStyle/>
          <a:p>
            <a:endParaRPr lang="da-DK"/>
          </a:p>
        </p:txBody>
      </p:sp>
      <p:sp>
        <p:nvSpPr>
          <p:cNvPr id="5" name="Pladsholder til noter 4"/>
          <p:cNvSpPr>
            <a:spLocks noGrp="1"/>
          </p:cNvSpPr>
          <p:nvPr>
            <p:ph type="body" sz="quarter" idx="3"/>
          </p:nvPr>
        </p:nvSpPr>
        <p:spPr>
          <a:xfrm>
            <a:off x="688658" y="4821506"/>
            <a:ext cx="5509260" cy="3944868"/>
          </a:xfrm>
          <a:prstGeom prst="rect">
            <a:avLst/>
          </a:prstGeom>
        </p:spPr>
        <p:txBody>
          <a:bodyPr vert="horz" lIns="96590" tIns="48296" rIns="96590" bIns="48296"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516040"/>
            <a:ext cx="2984183" cy="502674"/>
          </a:xfrm>
          <a:prstGeom prst="rect">
            <a:avLst/>
          </a:prstGeom>
        </p:spPr>
        <p:txBody>
          <a:bodyPr vert="horz" lIns="96590" tIns="48296" rIns="96590" bIns="48296" rtlCol="0" anchor="b"/>
          <a:lstStyle>
            <a:lvl1pPr algn="l">
              <a:defRPr sz="1300"/>
            </a:lvl1pPr>
          </a:lstStyle>
          <a:p>
            <a:endParaRPr lang="da-DK"/>
          </a:p>
        </p:txBody>
      </p:sp>
      <p:sp>
        <p:nvSpPr>
          <p:cNvPr id="7" name="Pladsholder til slidenummer 6"/>
          <p:cNvSpPr>
            <a:spLocks noGrp="1"/>
          </p:cNvSpPr>
          <p:nvPr>
            <p:ph type="sldNum" sz="quarter" idx="5"/>
          </p:nvPr>
        </p:nvSpPr>
        <p:spPr>
          <a:xfrm>
            <a:off x="3900798" y="9516040"/>
            <a:ext cx="2984183" cy="502674"/>
          </a:xfrm>
          <a:prstGeom prst="rect">
            <a:avLst/>
          </a:prstGeom>
        </p:spPr>
        <p:txBody>
          <a:bodyPr vert="horz" lIns="96590" tIns="48296" rIns="96590" bIns="48296" rtlCol="0" anchor="b"/>
          <a:lstStyle>
            <a:lvl1pPr algn="r">
              <a:defRPr sz="1300"/>
            </a:lvl1pPr>
          </a:lstStyle>
          <a:p>
            <a:fld id="{304F9048-A41A-42FF-9690-52939F2B8343}" type="slidenum">
              <a:rPr lang="da-DK" smtClean="0"/>
              <a:t>‹nr.›</a:t>
            </a:fld>
            <a:endParaRPr lang="da-DK"/>
          </a:p>
        </p:txBody>
      </p:sp>
    </p:spTree>
    <p:extLst>
      <p:ext uri="{BB962C8B-B14F-4D97-AF65-F5344CB8AC3E}">
        <p14:creationId xmlns:p14="http://schemas.microsoft.com/office/powerpoint/2010/main" val="4200667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304F9048-A41A-42FF-9690-52939F2B8343}" type="slidenum">
              <a:rPr lang="da-DK" smtClean="0"/>
              <a:t>2</a:t>
            </a:fld>
            <a:endParaRPr lang="da-DK"/>
          </a:p>
        </p:txBody>
      </p:sp>
    </p:spTree>
    <p:extLst>
      <p:ext uri="{BB962C8B-B14F-4D97-AF65-F5344CB8AC3E}">
        <p14:creationId xmlns:p14="http://schemas.microsoft.com/office/powerpoint/2010/main" val="3077678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a-DK"/>
              <a:t>Klik for at redigere titeltypografien i masteren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1F196D41-CEFE-4167-8DD8-6BEF8D6907EC}" type="datetimeFigureOut">
              <a:rPr lang="da-DK" smtClean="0"/>
              <a:t>20-08-2026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509F67C-C20C-4F01-86D0-F1E3F3BDD814}" type="slidenum">
              <a:rPr lang="da-DK" smtClean="0"/>
              <a:t>‹nr.›</a:t>
            </a:fld>
            <a:endParaRPr lang="da-DK"/>
          </a:p>
        </p:txBody>
      </p:sp>
    </p:spTree>
    <p:extLst>
      <p:ext uri="{BB962C8B-B14F-4D97-AF65-F5344CB8AC3E}">
        <p14:creationId xmlns:p14="http://schemas.microsoft.com/office/powerpoint/2010/main" val="368200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F196D41-CEFE-4167-8DD8-6BEF8D6907EC}" type="datetimeFigureOut">
              <a:rPr lang="da-DK" smtClean="0"/>
              <a:t>20-08-2026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509F67C-C20C-4F01-86D0-F1E3F3BDD814}" type="slidenum">
              <a:rPr lang="da-DK" smtClean="0"/>
              <a:t>‹nr.›</a:t>
            </a:fld>
            <a:endParaRPr lang="da-DK"/>
          </a:p>
        </p:txBody>
      </p:sp>
    </p:spTree>
    <p:extLst>
      <p:ext uri="{BB962C8B-B14F-4D97-AF65-F5344CB8AC3E}">
        <p14:creationId xmlns:p14="http://schemas.microsoft.com/office/powerpoint/2010/main" val="652672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1F196D41-CEFE-4167-8DD8-6BEF8D6907EC}" type="datetimeFigureOut">
              <a:rPr lang="da-DK" smtClean="0"/>
              <a:t>20-08-2026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509F67C-C20C-4F01-86D0-F1E3F3BDD814}" type="slidenum">
              <a:rPr lang="da-DK" smtClean="0"/>
              <a:t>‹nr.›</a:t>
            </a:fld>
            <a:endParaRPr lang="da-DK"/>
          </a:p>
        </p:txBody>
      </p:sp>
    </p:spTree>
    <p:extLst>
      <p:ext uri="{BB962C8B-B14F-4D97-AF65-F5344CB8AC3E}">
        <p14:creationId xmlns:p14="http://schemas.microsoft.com/office/powerpoint/2010/main" val="344623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1F196D41-CEFE-4167-8DD8-6BEF8D6907EC}" type="datetimeFigureOut">
              <a:rPr lang="da-DK" smtClean="0"/>
              <a:t>20-08-2026</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0509F67C-C20C-4F01-86D0-F1E3F3BDD814}" type="slidenum">
              <a:rPr lang="da-DK" smtClean="0"/>
              <a:t>‹nr.›</a:t>
            </a:fld>
            <a:endParaRPr lang="da-DK"/>
          </a:p>
        </p:txBody>
      </p:sp>
    </p:spTree>
    <p:extLst>
      <p:ext uri="{BB962C8B-B14F-4D97-AF65-F5344CB8AC3E}">
        <p14:creationId xmlns:p14="http://schemas.microsoft.com/office/powerpoint/2010/main" val="3027308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1F196D41-CEFE-4167-8DD8-6BEF8D6907EC}" type="datetimeFigureOut">
              <a:rPr lang="da-DK" smtClean="0"/>
              <a:t>20-08-2026</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0509F67C-C20C-4F01-86D0-F1E3F3BDD814}" type="slidenum">
              <a:rPr lang="da-DK" smtClean="0"/>
              <a:t>‹nr.›</a:t>
            </a:fld>
            <a:endParaRPr lang="da-DK"/>
          </a:p>
        </p:txBody>
      </p:sp>
    </p:spTree>
    <p:extLst>
      <p:ext uri="{BB962C8B-B14F-4D97-AF65-F5344CB8AC3E}">
        <p14:creationId xmlns:p14="http://schemas.microsoft.com/office/powerpoint/2010/main" val="3806760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1F196D41-CEFE-4167-8DD8-6BEF8D6907EC}" type="datetimeFigureOut">
              <a:rPr lang="da-DK" smtClean="0"/>
              <a:t>20-08-2026</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0509F67C-C20C-4F01-86D0-F1E3F3BDD814}" type="slidenum">
              <a:rPr lang="da-DK" smtClean="0"/>
              <a:t>‹nr.›</a:t>
            </a:fld>
            <a:endParaRPr lang="da-DK"/>
          </a:p>
        </p:txBody>
      </p:sp>
    </p:spTree>
    <p:extLst>
      <p:ext uri="{BB962C8B-B14F-4D97-AF65-F5344CB8AC3E}">
        <p14:creationId xmlns:p14="http://schemas.microsoft.com/office/powerpoint/2010/main" val="330988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96D41-CEFE-4167-8DD8-6BEF8D6907EC}" type="datetimeFigureOut">
              <a:rPr lang="da-DK" smtClean="0"/>
              <a:t>20-08-2026</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0509F67C-C20C-4F01-86D0-F1E3F3BDD814}" type="slidenum">
              <a:rPr lang="da-DK" smtClean="0"/>
              <a:t>‹nr.›</a:t>
            </a:fld>
            <a:endParaRPr lang="da-DK"/>
          </a:p>
        </p:txBody>
      </p:sp>
    </p:spTree>
    <p:extLst>
      <p:ext uri="{BB962C8B-B14F-4D97-AF65-F5344CB8AC3E}">
        <p14:creationId xmlns:p14="http://schemas.microsoft.com/office/powerpoint/2010/main" val="3677587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a-DK"/>
              <a:t>Klik for at redigere titeltypografien i masteren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1F196D41-CEFE-4167-8DD8-6BEF8D6907EC}" type="datetimeFigureOut">
              <a:rPr lang="da-DK" smtClean="0"/>
              <a:t>20-08-2026</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0509F67C-C20C-4F01-86D0-F1E3F3BDD814}" type="slidenum">
              <a:rPr lang="da-DK" smtClean="0"/>
              <a:t>‹nr.›</a:t>
            </a:fld>
            <a:endParaRPr lang="da-DK"/>
          </a:p>
        </p:txBody>
      </p:sp>
    </p:spTree>
    <p:extLst>
      <p:ext uri="{BB962C8B-B14F-4D97-AF65-F5344CB8AC3E}">
        <p14:creationId xmlns:p14="http://schemas.microsoft.com/office/powerpoint/2010/main" val="3479427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1F196D41-CEFE-4167-8DD8-6BEF8D6907EC}" type="datetimeFigureOut">
              <a:rPr lang="da-DK" smtClean="0"/>
              <a:t>20-08-2026</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0509F67C-C20C-4F01-86D0-F1E3F3BDD814}" type="slidenum">
              <a:rPr lang="da-DK" smtClean="0"/>
              <a:t>‹nr.›</a:t>
            </a:fld>
            <a:endParaRPr lang="da-DK"/>
          </a:p>
        </p:txBody>
      </p:sp>
    </p:spTree>
    <p:extLst>
      <p:ext uri="{BB962C8B-B14F-4D97-AF65-F5344CB8AC3E}">
        <p14:creationId xmlns:p14="http://schemas.microsoft.com/office/powerpoint/2010/main" val="329063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1F196D41-CEFE-4167-8DD8-6BEF8D6907EC}" type="datetimeFigureOut">
              <a:rPr lang="da-DK" smtClean="0"/>
              <a:t>20-08-2026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509F67C-C20C-4F01-86D0-F1E3F3BDD814}" type="slidenum">
              <a:rPr lang="da-DK" smtClean="0"/>
              <a:t>‹nr.›</a:t>
            </a:fld>
            <a:endParaRPr lang="da-DK"/>
          </a:p>
        </p:txBody>
      </p:sp>
    </p:spTree>
    <p:extLst>
      <p:ext uri="{BB962C8B-B14F-4D97-AF65-F5344CB8AC3E}">
        <p14:creationId xmlns:p14="http://schemas.microsoft.com/office/powerpoint/2010/main" val="1475258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a-DK"/>
              <a:t>Klik for at redigere titeltypografien i masteren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1F196D41-CEFE-4167-8DD8-6BEF8D6907EC}" type="datetimeFigureOut">
              <a:rPr lang="da-DK" smtClean="0"/>
              <a:t>20-08-2026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509F67C-C20C-4F01-86D0-F1E3F3BDD814}" type="slidenum">
              <a:rPr lang="da-DK" smtClean="0"/>
              <a:t>‹nr.›</a:t>
            </a:fld>
            <a:endParaRPr lang="da-DK"/>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152596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1F196D41-CEFE-4167-8DD8-6BEF8D6907EC}" type="datetimeFigureOut">
              <a:rPr lang="da-DK" smtClean="0"/>
              <a:t>20-08-2026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509F67C-C20C-4F01-86D0-F1E3F3BDD814}" type="slidenum">
              <a:rPr lang="da-DK" smtClean="0"/>
              <a:t>‹nr.›</a:t>
            </a:fld>
            <a:endParaRPr lang="da-DK"/>
          </a:p>
        </p:txBody>
      </p:sp>
    </p:spTree>
    <p:extLst>
      <p:ext uri="{BB962C8B-B14F-4D97-AF65-F5344CB8AC3E}">
        <p14:creationId xmlns:p14="http://schemas.microsoft.com/office/powerpoint/2010/main" val="736603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 med citat og nav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a-DK"/>
              <a:t>Klik for at redigere titeltypografien i masteren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1F196D41-CEFE-4167-8DD8-6BEF8D6907EC}" type="datetimeFigureOut">
              <a:rPr lang="da-DK" smtClean="0"/>
              <a:t>20-08-2026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509F67C-C20C-4F01-86D0-F1E3F3BDD814}" type="slidenum">
              <a:rPr lang="da-DK" smtClean="0"/>
              <a:t>‹nr.›</a:t>
            </a:fld>
            <a:endParaRPr lang="da-DK"/>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72441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dt eller falsk">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a-DK"/>
              <a:t>Klik for at redigere titeltypografien i masteren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1F196D41-CEFE-4167-8DD8-6BEF8D6907EC}" type="datetimeFigureOut">
              <a:rPr lang="da-DK" smtClean="0"/>
              <a:t>20-08-2026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509F67C-C20C-4F01-86D0-F1E3F3BDD814}" type="slidenum">
              <a:rPr lang="da-DK" smtClean="0"/>
              <a:t>‹nr.›</a:t>
            </a:fld>
            <a:endParaRPr lang="da-DK"/>
          </a:p>
        </p:txBody>
      </p:sp>
    </p:spTree>
    <p:extLst>
      <p:ext uri="{BB962C8B-B14F-4D97-AF65-F5344CB8AC3E}">
        <p14:creationId xmlns:p14="http://schemas.microsoft.com/office/powerpoint/2010/main" val="41901123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F196D41-CEFE-4167-8DD8-6BEF8D6907EC}" type="datetimeFigureOut">
              <a:rPr lang="da-DK" smtClean="0"/>
              <a:t>20-08-2026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509F67C-C20C-4F01-86D0-F1E3F3BDD814}" type="slidenum">
              <a:rPr lang="da-DK" smtClean="0"/>
              <a:t>‹nr.›</a:t>
            </a:fld>
            <a:endParaRPr lang="da-DK"/>
          </a:p>
        </p:txBody>
      </p:sp>
    </p:spTree>
    <p:extLst>
      <p:ext uri="{BB962C8B-B14F-4D97-AF65-F5344CB8AC3E}">
        <p14:creationId xmlns:p14="http://schemas.microsoft.com/office/powerpoint/2010/main" val="3435334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F196D41-CEFE-4167-8DD8-6BEF8D6907EC}" type="datetimeFigureOut">
              <a:rPr lang="da-DK" smtClean="0"/>
              <a:t>20-08-2026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509F67C-C20C-4F01-86D0-F1E3F3BDD814}" type="slidenum">
              <a:rPr lang="da-DK" smtClean="0"/>
              <a:t>‹nr.›</a:t>
            </a:fld>
            <a:endParaRPr lang="da-DK"/>
          </a:p>
        </p:txBody>
      </p:sp>
    </p:spTree>
    <p:extLst>
      <p:ext uri="{BB962C8B-B14F-4D97-AF65-F5344CB8AC3E}">
        <p14:creationId xmlns:p14="http://schemas.microsoft.com/office/powerpoint/2010/main" val="2831895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F196D41-CEFE-4167-8DD8-6BEF8D6907EC}" type="datetimeFigureOut">
              <a:rPr lang="da-DK" smtClean="0"/>
              <a:t>20-08-2026</a:t>
            </a:fld>
            <a:endParaRPr lang="da-DK"/>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509F67C-C20C-4F01-86D0-F1E3F3BDD814}" type="slidenum">
              <a:rPr lang="da-DK" smtClean="0"/>
              <a:t>‹nr.›</a:t>
            </a:fld>
            <a:endParaRPr lang="da-DK"/>
          </a:p>
        </p:txBody>
      </p:sp>
    </p:spTree>
    <p:extLst>
      <p:ext uri="{BB962C8B-B14F-4D97-AF65-F5344CB8AC3E}">
        <p14:creationId xmlns:p14="http://schemas.microsoft.com/office/powerpoint/2010/main" val="16980552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morten@m-h.dk" TargetMode="External"/><Relationship Id="rId2" Type="http://schemas.openxmlformats.org/officeDocument/2006/relationships/image" Target="../media/image10.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930878-583A-6E12-329F-101DC06245E8}"/>
              </a:ext>
            </a:extLst>
          </p:cNvPr>
          <p:cNvSpPr>
            <a:spLocks noGrp="1"/>
          </p:cNvSpPr>
          <p:nvPr>
            <p:ph type="ctrTitle"/>
          </p:nvPr>
        </p:nvSpPr>
        <p:spPr>
          <a:xfrm>
            <a:off x="5008202" y="198120"/>
            <a:ext cx="6251110" cy="3566160"/>
          </a:xfrm>
        </p:spPr>
        <p:txBody>
          <a:bodyPr anchor="b">
            <a:normAutofit/>
          </a:bodyPr>
          <a:lstStyle/>
          <a:p>
            <a:pPr algn="l"/>
            <a:r>
              <a:rPr lang="da-DK" sz="5000" b="1" dirty="0"/>
              <a:t>Frivilligseminar</a:t>
            </a:r>
            <a:br>
              <a:rPr lang="da-DK" sz="5000" dirty="0"/>
            </a:br>
            <a:br>
              <a:rPr lang="da-DK" sz="5000" dirty="0"/>
            </a:br>
            <a:r>
              <a:rPr lang="da-DK" sz="2000" dirty="0"/>
              <a:t>Foreningen for efterladte efter selvmord</a:t>
            </a:r>
          </a:p>
        </p:txBody>
      </p:sp>
      <p:sp>
        <p:nvSpPr>
          <p:cNvPr id="3" name="Undertitel 2">
            <a:extLst>
              <a:ext uri="{FF2B5EF4-FFF2-40B4-BE49-F238E27FC236}">
                <a16:creationId xmlns:a16="http://schemas.microsoft.com/office/drawing/2014/main" id="{A393BB6C-BD01-00BA-419B-C61DDDC0CB45}"/>
              </a:ext>
            </a:extLst>
          </p:cNvPr>
          <p:cNvSpPr>
            <a:spLocks noGrp="1"/>
          </p:cNvSpPr>
          <p:nvPr>
            <p:ph type="subTitle" idx="1"/>
          </p:nvPr>
        </p:nvSpPr>
        <p:spPr>
          <a:xfrm>
            <a:off x="5130121" y="4742688"/>
            <a:ext cx="3556680" cy="1713868"/>
          </a:xfrm>
        </p:spPr>
        <p:txBody>
          <a:bodyPr>
            <a:normAutofit fontScale="92500" lnSpcReduction="20000"/>
          </a:bodyPr>
          <a:lstStyle/>
          <a:p>
            <a:pPr algn="l"/>
            <a:r>
              <a:rPr lang="da-DK" dirty="0"/>
              <a:t>Foreningens Hus, Vejle</a:t>
            </a:r>
          </a:p>
          <a:p>
            <a:pPr algn="l"/>
            <a:r>
              <a:rPr lang="da-DK" dirty="0"/>
              <a:t>Den 8. november 2025</a:t>
            </a:r>
          </a:p>
          <a:p>
            <a:pPr algn="l"/>
            <a:endParaRPr lang="da-DK" dirty="0"/>
          </a:p>
          <a:p>
            <a:pPr algn="l"/>
            <a:endParaRPr lang="da-DK" dirty="0"/>
          </a:p>
          <a:p>
            <a:pPr algn="l"/>
            <a:r>
              <a:rPr lang="da-DK" dirty="0"/>
              <a:t>Psykolog Morten Holler</a:t>
            </a:r>
          </a:p>
        </p:txBody>
      </p:sp>
      <p:pic>
        <p:nvPicPr>
          <p:cNvPr id="7" name="Picture 4" descr="Luk billede af hænder applauding">
            <a:extLst>
              <a:ext uri="{FF2B5EF4-FFF2-40B4-BE49-F238E27FC236}">
                <a16:creationId xmlns:a16="http://schemas.microsoft.com/office/drawing/2014/main" id="{90D33A21-4C3A-2E33-53C9-D2DC88B7C1D5}"/>
              </a:ext>
            </a:extLst>
          </p:cNvPr>
          <p:cNvPicPr>
            <a:picLocks noChangeAspect="1"/>
          </p:cNvPicPr>
          <p:nvPr/>
        </p:nvPicPr>
        <p:blipFill>
          <a:blip r:embed="rId2"/>
          <a:srcRect l="34025" r="20644" b="-1"/>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4182987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500"/>
                                  </p:stCondLst>
                                  <p:iterate>
                                    <p:tmPct val="10000"/>
                                  </p:iterate>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7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9BFFA2-75C1-9B20-F2F7-F4A94B16B98B}"/>
              </a:ext>
            </a:extLst>
          </p:cNvPr>
          <p:cNvSpPr>
            <a:spLocks noGrp="1"/>
          </p:cNvSpPr>
          <p:nvPr>
            <p:ph type="title"/>
          </p:nvPr>
        </p:nvSpPr>
        <p:spPr>
          <a:xfrm>
            <a:off x="640080" y="-53770"/>
            <a:ext cx="6126480" cy="985271"/>
          </a:xfrm>
        </p:spPr>
        <p:txBody>
          <a:bodyPr anchor="b">
            <a:normAutofit/>
          </a:bodyPr>
          <a:lstStyle/>
          <a:p>
            <a:r>
              <a:rPr lang="da-DK" sz="4600" dirty="0"/>
              <a:t>Selvmordspræget sorg</a:t>
            </a:r>
          </a:p>
        </p:txBody>
      </p:sp>
      <p:sp>
        <p:nvSpPr>
          <p:cNvPr id="3" name="Pladsholder til indhold 2">
            <a:extLst>
              <a:ext uri="{FF2B5EF4-FFF2-40B4-BE49-F238E27FC236}">
                <a16:creationId xmlns:a16="http://schemas.microsoft.com/office/drawing/2014/main" id="{65465233-19BC-85C5-C4F9-437DFB8F2E51}"/>
              </a:ext>
            </a:extLst>
          </p:cNvPr>
          <p:cNvSpPr>
            <a:spLocks noGrp="1"/>
          </p:cNvSpPr>
          <p:nvPr>
            <p:ph idx="1"/>
          </p:nvPr>
        </p:nvSpPr>
        <p:spPr>
          <a:xfrm>
            <a:off x="640080" y="1126274"/>
            <a:ext cx="6543240" cy="5406358"/>
          </a:xfrm>
        </p:spPr>
        <p:txBody>
          <a:bodyPr>
            <a:normAutofit lnSpcReduction="10000"/>
          </a:bodyPr>
          <a:lstStyle/>
          <a:p>
            <a:r>
              <a:rPr lang="da-DK" sz="2000" dirty="0"/>
              <a:t>Sorg er en grundlæggende menneskelig følelse som fx vrede, glæde, angst og savn </a:t>
            </a:r>
          </a:p>
          <a:p>
            <a:r>
              <a:rPr lang="da-DK" sz="2000" dirty="0"/>
              <a:t>Sorg efter selvmord indeholder ofte stærke og modstridende følelser</a:t>
            </a:r>
          </a:p>
          <a:p>
            <a:r>
              <a:rPr lang="da-DK" sz="2000" dirty="0"/>
              <a:t>Sorgen er individuel, kompleks, umiddelbar og kan forstærkes genetisk gennem modtagelighed for depression</a:t>
            </a:r>
          </a:p>
          <a:p>
            <a:r>
              <a:rPr lang="da-DK" sz="2000" dirty="0"/>
              <a:t>Sorgen er fysisk, emotionel, eksistentiel, social, kognitiv</a:t>
            </a:r>
          </a:p>
          <a:p>
            <a:r>
              <a:rPr lang="da-DK" sz="2000" dirty="0"/>
              <a:t>Sorgen er biologisk og påvirker hormoner og immunforsvar</a:t>
            </a:r>
          </a:p>
          <a:p>
            <a:r>
              <a:rPr lang="da-DK" sz="2000" dirty="0"/>
              <a:t>Sorgen er primært knyttet til tab og er påvirket af tidligere erfaringer med tab og tilknytninger</a:t>
            </a:r>
          </a:p>
          <a:p>
            <a:r>
              <a:rPr lang="da-DK" sz="2000" dirty="0"/>
              <a:t>Sorgen er anderledes end ved tab ved naturlig død, ulykker og sygdom</a:t>
            </a:r>
          </a:p>
        </p:txBody>
      </p:sp>
      <p:pic>
        <p:nvPicPr>
          <p:cNvPr id="1026" name="Picture 2" descr="Mand, Dykke, Problem, Ulykkelig, Trist">
            <a:extLst>
              <a:ext uri="{FF2B5EF4-FFF2-40B4-BE49-F238E27FC236}">
                <a16:creationId xmlns:a16="http://schemas.microsoft.com/office/drawing/2014/main" id="{7DA9A857-A756-FE31-48AB-2914C8CAC7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467" r="16792"/>
          <a:stretch>
            <a:fillRect/>
          </a:stretch>
        </p:blipFill>
        <p:spPr bwMode="auto">
          <a:xfrm>
            <a:off x="7183320" y="-109118"/>
            <a:ext cx="6988233" cy="696711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200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 name="Straight Connector 7">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1"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2" name="Isosceles Triangle 11">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3"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4"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5"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6" name="Isosceles Triangle 15">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7" name="Isosceles Triangle 16">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grpSp>
      <p:sp useBgFill="1">
        <p:nvSpPr>
          <p:cNvPr id="19" name="Rectangle 18">
            <a:extLst>
              <a:ext uri="{FF2B5EF4-FFF2-40B4-BE49-F238E27FC236}">
                <a16:creationId xmlns:a16="http://schemas.microsoft.com/office/drawing/2014/main" id="{4F57DB1C-6494-4CC4-A5E8-931957565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FFFB778B-5206-4BB0-A468-327E71367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3" name="Freeform: Shape 22">
            <a:extLst>
              <a:ext uri="{FF2B5EF4-FFF2-40B4-BE49-F238E27FC236}">
                <a16:creationId xmlns:a16="http://schemas.microsoft.com/office/drawing/2014/main" id="{E6C0471D-BE03-4D81-BDB5-D510BC0D8A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3379" y="-1"/>
            <a:ext cx="5438621" cy="6857999"/>
          </a:xfrm>
          <a:custGeom>
            <a:avLst/>
            <a:gdLst>
              <a:gd name="connsiteX0" fmla="*/ 0 w 5438621"/>
              <a:gd name="connsiteY0" fmla="*/ 0 h 6857999"/>
              <a:gd name="connsiteX1" fmla="*/ 573774 w 5438621"/>
              <a:gd name="connsiteY1" fmla="*/ 0 h 6857999"/>
              <a:gd name="connsiteX2" fmla="*/ 1182808 w 5438621"/>
              <a:gd name="connsiteY2" fmla="*/ 0 h 6857999"/>
              <a:gd name="connsiteX3" fmla="*/ 4537195 w 5438621"/>
              <a:gd name="connsiteY3" fmla="*/ 0 h 6857999"/>
              <a:gd name="connsiteX4" fmla="*/ 5187609 w 5438621"/>
              <a:gd name="connsiteY4" fmla="*/ 0 h 6857999"/>
              <a:gd name="connsiteX5" fmla="*/ 5438621 w 5438621"/>
              <a:gd name="connsiteY5" fmla="*/ 0 h 6857999"/>
              <a:gd name="connsiteX6" fmla="*/ 5438621 w 5438621"/>
              <a:gd name="connsiteY6" fmla="*/ 6857999 h 6857999"/>
              <a:gd name="connsiteX7" fmla="*/ 4802807 w 5438621"/>
              <a:gd name="connsiteY7" fmla="*/ 6857999 h 6857999"/>
              <a:gd name="connsiteX8" fmla="*/ 4537195 w 5438621"/>
              <a:gd name="connsiteY8" fmla="*/ 6857999 h 6857999"/>
              <a:gd name="connsiteX9" fmla="*/ 1182808 w 5438621"/>
              <a:gd name="connsiteY9" fmla="*/ 6857999 h 6857999"/>
              <a:gd name="connsiteX10" fmla="*/ 1049897 w 5438621"/>
              <a:gd name="connsiteY10"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38621" h="6857999">
                <a:moveTo>
                  <a:pt x="0" y="0"/>
                </a:moveTo>
                <a:lnTo>
                  <a:pt x="573774" y="0"/>
                </a:lnTo>
                <a:lnTo>
                  <a:pt x="1182808" y="0"/>
                </a:lnTo>
                <a:lnTo>
                  <a:pt x="4537195" y="0"/>
                </a:lnTo>
                <a:lnTo>
                  <a:pt x="5187609" y="0"/>
                </a:lnTo>
                <a:lnTo>
                  <a:pt x="5438621" y="0"/>
                </a:lnTo>
                <a:lnTo>
                  <a:pt x="5438621" y="6857999"/>
                </a:lnTo>
                <a:lnTo>
                  <a:pt x="4802807" y="6857999"/>
                </a:lnTo>
                <a:lnTo>
                  <a:pt x="4537195" y="6857999"/>
                </a:lnTo>
                <a:lnTo>
                  <a:pt x="1182808" y="6857999"/>
                </a:lnTo>
                <a:lnTo>
                  <a:pt x="1049897" y="685799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25" name="Straight Connector 24">
            <a:extLst>
              <a:ext uri="{FF2B5EF4-FFF2-40B4-BE49-F238E27FC236}">
                <a16:creationId xmlns:a16="http://schemas.microsoft.com/office/drawing/2014/main" id="{E5E836EB-03CD-4BA5-A751-21D2ACC283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453743" y="3483429"/>
            <a:ext cx="6738258" cy="3374570"/>
          </a:xfrm>
          <a:prstGeom prst="line">
            <a:avLst/>
          </a:prstGeom>
          <a:ln w="9525">
            <a:solidFill>
              <a:schemeClr val="accent1">
                <a:lumMod val="60000"/>
                <a:lumOff val="40000"/>
                <a:alpha val="80000"/>
              </a:schemeClr>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22721A85-1EA4-4D87-97AB-0BB4AB78F92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78143" y="0"/>
            <a:ext cx="860630" cy="6857999"/>
          </a:xfrm>
          <a:prstGeom prst="line">
            <a:avLst/>
          </a:prstGeom>
          <a:ln w="15875" cap="sq">
            <a:solidFill>
              <a:schemeClr val="accent1"/>
            </a:solidFill>
            <a:bevel/>
          </a:ln>
        </p:spPr>
        <p:style>
          <a:lnRef idx="2">
            <a:schemeClr val="accent1"/>
          </a:lnRef>
          <a:fillRef idx="0">
            <a:schemeClr val="accent1"/>
          </a:fillRef>
          <a:effectRef idx="1">
            <a:schemeClr val="accent1"/>
          </a:effectRef>
          <a:fontRef idx="minor">
            <a:schemeClr val="tx1"/>
          </a:fontRef>
        </p:style>
      </p:cxnSp>
      <p:sp>
        <p:nvSpPr>
          <p:cNvPr id="29" name="Isosceles Triangle 28">
            <a:extLst>
              <a:ext uri="{FF2B5EF4-FFF2-40B4-BE49-F238E27FC236}">
                <a16:creationId xmlns:a16="http://schemas.microsoft.com/office/drawing/2014/main" id="{A27691EB-14CF-4237-B5EB-C94B92677A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49404" y="0"/>
            <a:ext cx="842596" cy="5666154"/>
          </a:xfrm>
          <a:prstGeom prst="triangle">
            <a:avLst>
              <a:gd name="adj" fmla="val 100000"/>
            </a:avLst>
          </a:prstGeom>
          <a:solidFill>
            <a:schemeClr val="accent2">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 name="Titel 1">
            <a:extLst>
              <a:ext uri="{FF2B5EF4-FFF2-40B4-BE49-F238E27FC236}">
                <a16:creationId xmlns:a16="http://schemas.microsoft.com/office/drawing/2014/main" id="{C424E1AC-9A69-940F-DB0F-10208ABFF72C}"/>
              </a:ext>
            </a:extLst>
          </p:cNvPr>
          <p:cNvSpPr>
            <a:spLocks noGrp="1"/>
          </p:cNvSpPr>
          <p:nvPr>
            <p:ph type="title"/>
          </p:nvPr>
        </p:nvSpPr>
        <p:spPr>
          <a:xfrm>
            <a:off x="829734" y="854529"/>
            <a:ext cx="5799665" cy="5148943"/>
          </a:xfrm>
        </p:spPr>
        <p:txBody>
          <a:bodyPr vert="horz" lIns="91440" tIns="45720" rIns="91440" bIns="45720" rtlCol="0" anchor="ctr">
            <a:normAutofit/>
          </a:bodyPr>
          <a:lstStyle/>
          <a:p>
            <a:pPr>
              <a:lnSpc>
                <a:spcPct val="90000"/>
              </a:lnSpc>
            </a:pPr>
            <a:r>
              <a:rPr lang="da-DK" sz="3800" noProof="0" dirty="0"/>
              <a:t>Hvad er sorg efter selvmord for dig?</a:t>
            </a:r>
            <a:br>
              <a:rPr lang="da-DK" sz="3800" noProof="0" dirty="0"/>
            </a:br>
            <a:br>
              <a:rPr lang="da-DK" sz="3800" noProof="0" dirty="0"/>
            </a:br>
            <a:r>
              <a:rPr lang="da-DK" sz="3800" noProof="0" dirty="0"/>
              <a:t>Hvordan viser sorgen sig i dagligdagen</a:t>
            </a:r>
            <a:br>
              <a:rPr lang="da-DK" sz="3800" noProof="0" dirty="0"/>
            </a:br>
            <a:br>
              <a:rPr lang="da-DK" sz="3800" noProof="0" dirty="0"/>
            </a:br>
            <a:r>
              <a:rPr lang="da-DK" sz="3800" noProof="0" dirty="0"/>
              <a:t>Hvordan adskiller du din sorg fra andres sorg efter selvmord?</a:t>
            </a:r>
          </a:p>
        </p:txBody>
      </p:sp>
    </p:spTree>
    <p:extLst>
      <p:ext uri="{BB962C8B-B14F-4D97-AF65-F5344CB8AC3E}">
        <p14:creationId xmlns:p14="http://schemas.microsoft.com/office/powerpoint/2010/main" val="4171208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9794D-797E-6AD9-4E53-B361CB1A1D6D}"/>
            </a:ext>
          </a:extLst>
        </p:cNvPr>
        <p:cNvGrpSpPr/>
        <p:nvPr/>
      </p:nvGrpSpPr>
      <p:grpSpPr>
        <a:xfrm>
          <a:off x="0" y="0"/>
          <a:ext cx="0" cy="0"/>
          <a:chOff x="0" y="0"/>
          <a:chExt cx="0" cy="0"/>
        </a:xfrm>
      </p:grpSpPr>
      <p:pic>
        <p:nvPicPr>
          <p:cNvPr id="7" name="Pladsholder til indhold 6" descr="Blomst uden stængel kontur">
            <a:extLst>
              <a:ext uri="{FF2B5EF4-FFF2-40B4-BE49-F238E27FC236}">
                <a16:creationId xmlns:a16="http://schemas.microsoft.com/office/drawing/2014/main" id="{DC34E726-302F-19E0-89C2-ED24745E353D}"/>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244549" y="-233916"/>
            <a:ext cx="6660854" cy="7506586"/>
          </a:xfrm>
        </p:spPr>
      </p:pic>
      <p:sp>
        <p:nvSpPr>
          <p:cNvPr id="11" name="Tekstfelt 10">
            <a:extLst>
              <a:ext uri="{FF2B5EF4-FFF2-40B4-BE49-F238E27FC236}">
                <a16:creationId xmlns:a16="http://schemas.microsoft.com/office/drawing/2014/main" id="{A3711B3C-FD34-9437-BD2F-56FF2C9338EC}"/>
              </a:ext>
            </a:extLst>
          </p:cNvPr>
          <p:cNvSpPr txBox="1"/>
          <p:nvPr/>
        </p:nvSpPr>
        <p:spPr>
          <a:xfrm>
            <a:off x="1395638" y="2307510"/>
            <a:ext cx="999460" cy="523220"/>
          </a:xfrm>
          <a:prstGeom prst="rect">
            <a:avLst/>
          </a:prstGeom>
          <a:noFill/>
        </p:spPr>
        <p:txBody>
          <a:bodyPr wrap="square" rtlCol="0">
            <a:spAutoFit/>
          </a:bodyPr>
          <a:lstStyle/>
          <a:p>
            <a:r>
              <a:rPr lang="da-DK" sz="2800" dirty="0"/>
              <a:t>Barn</a:t>
            </a:r>
          </a:p>
        </p:txBody>
      </p:sp>
      <p:sp>
        <p:nvSpPr>
          <p:cNvPr id="17" name="Tekstfelt 16">
            <a:extLst>
              <a:ext uri="{FF2B5EF4-FFF2-40B4-BE49-F238E27FC236}">
                <a16:creationId xmlns:a16="http://schemas.microsoft.com/office/drawing/2014/main" id="{F69DA2B5-65F6-A49D-2AE5-D87F2507FD79}"/>
              </a:ext>
            </a:extLst>
          </p:cNvPr>
          <p:cNvSpPr txBox="1"/>
          <p:nvPr/>
        </p:nvSpPr>
        <p:spPr>
          <a:xfrm>
            <a:off x="1059862" y="4037535"/>
            <a:ext cx="1762959" cy="523220"/>
          </a:xfrm>
          <a:prstGeom prst="rect">
            <a:avLst/>
          </a:prstGeom>
          <a:noFill/>
        </p:spPr>
        <p:txBody>
          <a:bodyPr wrap="square" rtlCol="0">
            <a:spAutoFit/>
          </a:bodyPr>
          <a:lstStyle/>
          <a:p>
            <a:r>
              <a:rPr lang="da-DK" sz="2800" dirty="0"/>
              <a:t>Forælder </a:t>
            </a:r>
          </a:p>
        </p:txBody>
      </p:sp>
      <p:sp>
        <p:nvSpPr>
          <p:cNvPr id="23" name="Tekstfelt 22">
            <a:extLst>
              <a:ext uri="{FF2B5EF4-FFF2-40B4-BE49-F238E27FC236}">
                <a16:creationId xmlns:a16="http://schemas.microsoft.com/office/drawing/2014/main" id="{3B704417-3C63-9DB6-301B-A1C60680D28A}"/>
              </a:ext>
            </a:extLst>
          </p:cNvPr>
          <p:cNvSpPr txBox="1"/>
          <p:nvPr/>
        </p:nvSpPr>
        <p:spPr>
          <a:xfrm>
            <a:off x="3655222" y="3972925"/>
            <a:ext cx="1378171" cy="523220"/>
          </a:xfrm>
          <a:prstGeom prst="rect">
            <a:avLst/>
          </a:prstGeom>
          <a:noFill/>
        </p:spPr>
        <p:txBody>
          <a:bodyPr wrap="square" rtlCol="0">
            <a:spAutoFit/>
          </a:bodyPr>
          <a:lstStyle/>
          <a:p>
            <a:r>
              <a:rPr lang="da-DK" sz="2800" dirty="0"/>
              <a:t>Kollega </a:t>
            </a:r>
          </a:p>
        </p:txBody>
      </p:sp>
      <p:sp>
        <p:nvSpPr>
          <p:cNvPr id="24" name="Tekstfelt 23">
            <a:extLst>
              <a:ext uri="{FF2B5EF4-FFF2-40B4-BE49-F238E27FC236}">
                <a16:creationId xmlns:a16="http://schemas.microsoft.com/office/drawing/2014/main" id="{9F785BD5-CDBE-52F1-F809-9DCD19390177}"/>
              </a:ext>
            </a:extLst>
          </p:cNvPr>
          <p:cNvSpPr txBox="1"/>
          <p:nvPr/>
        </p:nvSpPr>
        <p:spPr>
          <a:xfrm rot="16200000">
            <a:off x="2151928" y="1509141"/>
            <a:ext cx="1914039" cy="523220"/>
          </a:xfrm>
          <a:prstGeom prst="rect">
            <a:avLst/>
          </a:prstGeom>
          <a:noFill/>
        </p:spPr>
        <p:txBody>
          <a:bodyPr wrap="square" rtlCol="0">
            <a:spAutoFit/>
          </a:bodyPr>
          <a:lstStyle/>
          <a:p>
            <a:r>
              <a:rPr lang="da-DK" sz="2800" dirty="0"/>
              <a:t>Ægtefælle </a:t>
            </a:r>
          </a:p>
        </p:txBody>
      </p:sp>
      <p:sp>
        <p:nvSpPr>
          <p:cNvPr id="25" name="Tekstfelt 24">
            <a:extLst>
              <a:ext uri="{FF2B5EF4-FFF2-40B4-BE49-F238E27FC236}">
                <a16:creationId xmlns:a16="http://schemas.microsoft.com/office/drawing/2014/main" id="{DE5FD1C7-F2B0-356B-D698-BBF9369FDDAD}"/>
              </a:ext>
            </a:extLst>
          </p:cNvPr>
          <p:cNvSpPr txBox="1"/>
          <p:nvPr/>
        </p:nvSpPr>
        <p:spPr>
          <a:xfrm>
            <a:off x="2597028" y="4902560"/>
            <a:ext cx="1162492" cy="523220"/>
          </a:xfrm>
          <a:prstGeom prst="rect">
            <a:avLst/>
          </a:prstGeom>
          <a:noFill/>
        </p:spPr>
        <p:txBody>
          <a:bodyPr wrap="square" rtlCol="0">
            <a:spAutoFit/>
          </a:bodyPr>
          <a:lstStyle/>
          <a:p>
            <a:r>
              <a:rPr lang="da-DK" sz="2800" dirty="0"/>
              <a:t>Ven</a:t>
            </a:r>
          </a:p>
        </p:txBody>
      </p:sp>
      <p:sp>
        <p:nvSpPr>
          <p:cNvPr id="33" name="Tekstfelt 32">
            <a:extLst>
              <a:ext uri="{FF2B5EF4-FFF2-40B4-BE49-F238E27FC236}">
                <a16:creationId xmlns:a16="http://schemas.microsoft.com/office/drawing/2014/main" id="{E52A5604-8FBD-29B7-0951-FE9411A4AA3B}"/>
              </a:ext>
            </a:extLst>
          </p:cNvPr>
          <p:cNvSpPr txBox="1"/>
          <p:nvPr/>
        </p:nvSpPr>
        <p:spPr>
          <a:xfrm>
            <a:off x="2679555" y="3268839"/>
            <a:ext cx="1162492" cy="523220"/>
          </a:xfrm>
          <a:prstGeom prst="rect">
            <a:avLst/>
          </a:prstGeom>
          <a:noFill/>
        </p:spPr>
        <p:txBody>
          <a:bodyPr wrap="square" rtlCol="0">
            <a:spAutoFit/>
          </a:bodyPr>
          <a:lstStyle/>
          <a:p>
            <a:r>
              <a:rPr lang="da-DK" sz="2800" dirty="0"/>
              <a:t>Mig</a:t>
            </a:r>
          </a:p>
        </p:txBody>
      </p:sp>
      <p:sp>
        <p:nvSpPr>
          <p:cNvPr id="34" name="Ellipse 33">
            <a:extLst>
              <a:ext uri="{FF2B5EF4-FFF2-40B4-BE49-F238E27FC236}">
                <a16:creationId xmlns:a16="http://schemas.microsoft.com/office/drawing/2014/main" id="{81C48E55-14A3-6C00-2001-830B48DE9B5B}"/>
              </a:ext>
            </a:extLst>
          </p:cNvPr>
          <p:cNvSpPr/>
          <p:nvPr/>
        </p:nvSpPr>
        <p:spPr>
          <a:xfrm rot="20071068">
            <a:off x="3416094" y="1124809"/>
            <a:ext cx="4296549" cy="217591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7" name="Tekstfelt 26">
            <a:extLst>
              <a:ext uri="{FF2B5EF4-FFF2-40B4-BE49-F238E27FC236}">
                <a16:creationId xmlns:a16="http://schemas.microsoft.com/office/drawing/2014/main" id="{0E3737F4-1500-7AF6-BAAC-5BCFDB535BC8}"/>
              </a:ext>
            </a:extLst>
          </p:cNvPr>
          <p:cNvSpPr txBox="1"/>
          <p:nvPr/>
        </p:nvSpPr>
        <p:spPr>
          <a:xfrm rot="19932653">
            <a:off x="4290508" y="1825554"/>
            <a:ext cx="2664307" cy="830997"/>
          </a:xfrm>
          <a:prstGeom prst="rect">
            <a:avLst/>
          </a:prstGeom>
          <a:noFill/>
        </p:spPr>
        <p:txBody>
          <a:bodyPr wrap="square" rtlCol="0">
            <a:spAutoFit/>
          </a:bodyPr>
          <a:lstStyle/>
          <a:p>
            <a:r>
              <a:rPr lang="da-DK" sz="4800" dirty="0"/>
              <a:t>Efterladt</a:t>
            </a:r>
            <a:r>
              <a:rPr lang="da-DK" sz="2800" dirty="0"/>
              <a:t> </a:t>
            </a:r>
          </a:p>
        </p:txBody>
      </p:sp>
      <p:pic>
        <p:nvPicPr>
          <p:cNvPr id="37" name="Grafik 36" descr="Mand med massiv udfyldning">
            <a:extLst>
              <a:ext uri="{FF2B5EF4-FFF2-40B4-BE49-F238E27FC236}">
                <a16:creationId xmlns:a16="http://schemas.microsoft.com/office/drawing/2014/main" id="{B8D11E4D-5CE8-C9B7-7563-381F78ADD9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88628" y="4706499"/>
            <a:ext cx="1743739" cy="1471018"/>
          </a:xfrm>
          <a:prstGeom prst="rect">
            <a:avLst/>
          </a:prstGeom>
        </p:spPr>
      </p:pic>
      <p:sp>
        <p:nvSpPr>
          <p:cNvPr id="40" name="Tekstfelt 39">
            <a:extLst>
              <a:ext uri="{FF2B5EF4-FFF2-40B4-BE49-F238E27FC236}">
                <a16:creationId xmlns:a16="http://schemas.microsoft.com/office/drawing/2014/main" id="{DE8F93BF-F443-0735-0FEC-375311D5098D}"/>
              </a:ext>
            </a:extLst>
          </p:cNvPr>
          <p:cNvSpPr txBox="1"/>
          <p:nvPr/>
        </p:nvSpPr>
        <p:spPr>
          <a:xfrm>
            <a:off x="187688" y="4223056"/>
            <a:ext cx="1743739" cy="369332"/>
          </a:xfrm>
          <a:prstGeom prst="rect">
            <a:avLst/>
          </a:prstGeom>
          <a:noFill/>
        </p:spPr>
        <p:txBody>
          <a:bodyPr wrap="square" rtlCol="0">
            <a:spAutoFit/>
          </a:bodyPr>
          <a:lstStyle/>
          <a:p>
            <a:r>
              <a:rPr lang="da-DK" dirty="0"/>
              <a:t>Fig 1</a:t>
            </a:r>
          </a:p>
        </p:txBody>
      </p:sp>
      <p:pic>
        <p:nvPicPr>
          <p:cNvPr id="41" name="Grafik 40" descr="Mand med massiv udfyldning">
            <a:extLst>
              <a:ext uri="{FF2B5EF4-FFF2-40B4-BE49-F238E27FC236}">
                <a16:creationId xmlns:a16="http://schemas.microsoft.com/office/drawing/2014/main" id="{3D58389B-D1D4-0E65-75A6-984F081AF33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19228" y="3798078"/>
            <a:ext cx="2386755" cy="2382977"/>
          </a:xfrm>
          <a:prstGeom prst="rect">
            <a:avLst/>
          </a:prstGeom>
        </p:spPr>
      </p:pic>
      <p:pic>
        <p:nvPicPr>
          <p:cNvPr id="42" name="Grafik 41" descr="Mand med massiv udfyldning">
            <a:extLst>
              <a:ext uri="{FF2B5EF4-FFF2-40B4-BE49-F238E27FC236}">
                <a16:creationId xmlns:a16="http://schemas.microsoft.com/office/drawing/2014/main" id="{BDF8541A-C3CB-AE47-A481-F2E116517CD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17656" y="2489304"/>
            <a:ext cx="2714102" cy="3695289"/>
          </a:xfrm>
          <a:prstGeom prst="rect">
            <a:avLst/>
          </a:prstGeom>
        </p:spPr>
      </p:pic>
      <p:sp>
        <p:nvSpPr>
          <p:cNvPr id="43" name="Tekstfelt 42">
            <a:extLst>
              <a:ext uri="{FF2B5EF4-FFF2-40B4-BE49-F238E27FC236}">
                <a16:creationId xmlns:a16="http://schemas.microsoft.com/office/drawing/2014/main" id="{4771A9A1-EC68-E4F6-7A0B-6747E245131D}"/>
              </a:ext>
            </a:extLst>
          </p:cNvPr>
          <p:cNvSpPr txBox="1"/>
          <p:nvPr/>
        </p:nvSpPr>
        <p:spPr>
          <a:xfrm>
            <a:off x="6411306" y="6140452"/>
            <a:ext cx="1743739" cy="369332"/>
          </a:xfrm>
          <a:prstGeom prst="rect">
            <a:avLst/>
          </a:prstGeom>
          <a:noFill/>
        </p:spPr>
        <p:txBody>
          <a:bodyPr wrap="square" rtlCol="0">
            <a:spAutoFit/>
          </a:bodyPr>
          <a:lstStyle/>
          <a:p>
            <a:r>
              <a:rPr lang="da-DK" dirty="0"/>
              <a:t>Fig 2</a:t>
            </a:r>
          </a:p>
        </p:txBody>
      </p:sp>
      <p:sp>
        <p:nvSpPr>
          <p:cNvPr id="44" name="Ellipse 43">
            <a:extLst>
              <a:ext uri="{FF2B5EF4-FFF2-40B4-BE49-F238E27FC236}">
                <a16:creationId xmlns:a16="http://schemas.microsoft.com/office/drawing/2014/main" id="{D8C99313-BA95-BEAE-587C-A2D75A18E41D}"/>
              </a:ext>
            </a:extLst>
          </p:cNvPr>
          <p:cNvSpPr/>
          <p:nvPr/>
        </p:nvSpPr>
        <p:spPr>
          <a:xfrm>
            <a:off x="10761227" y="3604610"/>
            <a:ext cx="249311" cy="193468"/>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5" name="Ellipse 44">
            <a:extLst>
              <a:ext uri="{FF2B5EF4-FFF2-40B4-BE49-F238E27FC236}">
                <a16:creationId xmlns:a16="http://schemas.microsoft.com/office/drawing/2014/main" id="{3E4726BB-B6BA-F873-8FE9-AC35720C9022}"/>
              </a:ext>
            </a:extLst>
          </p:cNvPr>
          <p:cNvSpPr/>
          <p:nvPr/>
        </p:nvSpPr>
        <p:spPr>
          <a:xfrm>
            <a:off x="8987611" y="4513031"/>
            <a:ext cx="249311" cy="193468"/>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6" name="Ellipse 45">
            <a:extLst>
              <a:ext uri="{FF2B5EF4-FFF2-40B4-BE49-F238E27FC236}">
                <a16:creationId xmlns:a16="http://schemas.microsoft.com/office/drawing/2014/main" id="{0917B570-6967-3343-8F4C-1685AC5BBD0D}"/>
              </a:ext>
            </a:extLst>
          </p:cNvPr>
          <p:cNvSpPr/>
          <p:nvPr/>
        </p:nvSpPr>
        <p:spPr>
          <a:xfrm>
            <a:off x="7507317" y="5166218"/>
            <a:ext cx="249311" cy="193468"/>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48" name="Lige pilforbindelse 47">
            <a:extLst>
              <a:ext uri="{FF2B5EF4-FFF2-40B4-BE49-F238E27FC236}">
                <a16:creationId xmlns:a16="http://schemas.microsoft.com/office/drawing/2014/main" id="{059ABFCA-67BC-700F-B237-8F97C16889E1}"/>
              </a:ext>
            </a:extLst>
          </p:cNvPr>
          <p:cNvCxnSpPr>
            <a:cxnSpLocks/>
          </p:cNvCxnSpPr>
          <p:nvPr/>
        </p:nvCxnSpPr>
        <p:spPr>
          <a:xfrm>
            <a:off x="7091793" y="6382204"/>
            <a:ext cx="4550870" cy="0"/>
          </a:xfrm>
          <a:prstGeom prst="straightConnector1">
            <a:avLst/>
          </a:prstGeom>
          <a:ln>
            <a:headEnd type="stealth"/>
            <a:tailEnd type="triangle"/>
          </a:ln>
        </p:spPr>
        <p:style>
          <a:lnRef idx="2">
            <a:schemeClr val="accent1"/>
          </a:lnRef>
          <a:fillRef idx="0">
            <a:schemeClr val="accent1"/>
          </a:fillRef>
          <a:effectRef idx="1">
            <a:schemeClr val="accent1"/>
          </a:effectRef>
          <a:fontRef idx="minor">
            <a:schemeClr val="tx1"/>
          </a:fontRef>
        </p:style>
      </p:cxnSp>
      <p:cxnSp>
        <p:nvCxnSpPr>
          <p:cNvPr id="52" name="Lige pilforbindelse 51">
            <a:extLst>
              <a:ext uri="{FF2B5EF4-FFF2-40B4-BE49-F238E27FC236}">
                <a16:creationId xmlns:a16="http://schemas.microsoft.com/office/drawing/2014/main" id="{BE3A3172-1966-752E-D268-B4A53D9C0A09}"/>
              </a:ext>
            </a:extLst>
          </p:cNvPr>
          <p:cNvCxnSpPr/>
          <p:nvPr/>
        </p:nvCxnSpPr>
        <p:spPr>
          <a:xfrm flipV="1">
            <a:off x="7139328" y="3141249"/>
            <a:ext cx="0" cy="32409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3" name="Tekstfelt 52">
            <a:extLst>
              <a:ext uri="{FF2B5EF4-FFF2-40B4-BE49-F238E27FC236}">
                <a16:creationId xmlns:a16="http://schemas.microsoft.com/office/drawing/2014/main" id="{250574FF-0DC7-228E-831E-790EEB6C02C1}"/>
              </a:ext>
            </a:extLst>
          </p:cNvPr>
          <p:cNvSpPr txBox="1"/>
          <p:nvPr/>
        </p:nvSpPr>
        <p:spPr>
          <a:xfrm>
            <a:off x="7208873" y="2987920"/>
            <a:ext cx="1547218" cy="369332"/>
          </a:xfrm>
          <a:prstGeom prst="rect">
            <a:avLst/>
          </a:prstGeom>
          <a:noFill/>
        </p:spPr>
        <p:txBody>
          <a:bodyPr wrap="none" rtlCol="0">
            <a:spAutoFit/>
          </a:bodyPr>
          <a:lstStyle/>
          <a:p>
            <a:r>
              <a:rPr lang="da-DK" dirty="0"/>
              <a:t>bearbejdning</a:t>
            </a:r>
          </a:p>
        </p:txBody>
      </p:sp>
      <p:sp>
        <p:nvSpPr>
          <p:cNvPr id="54" name="Tekstfelt 53">
            <a:extLst>
              <a:ext uri="{FF2B5EF4-FFF2-40B4-BE49-F238E27FC236}">
                <a16:creationId xmlns:a16="http://schemas.microsoft.com/office/drawing/2014/main" id="{73129E23-801A-53D6-6CAD-431B9B81B48D}"/>
              </a:ext>
            </a:extLst>
          </p:cNvPr>
          <p:cNvSpPr txBox="1"/>
          <p:nvPr/>
        </p:nvSpPr>
        <p:spPr>
          <a:xfrm>
            <a:off x="11444190" y="5915420"/>
            <a:ext cx="479618" cy="369332"/>
          </a:xfrm>
          <a:prstGeom prst="rect">
            <a:avLst/>
          </a:prstGeom>
          <a:noFill/>
        </p:spPr>
        <p:txBody>
          <a:bodyPr wrap="none" rtlCol="0">
            <a:spAutoFit/>
          </a:bodyPr>
          <a:lstStyle/>
          <a:p>
            <a:r>
              <a:rPr lang="da-DK" dirty="0"/>
              <a:t>Tid</a:t>
            </a:r>
          </a:p>
        </p:txBody>
      </p:sp>
    </p:spTree>
    <p:extLst>
      <p:ext uri="{BB962C8B-B14F-4D97-AF65-F5344CB8AC3E}">
        <p14:creationId xmlns:p14="http://schemas.microsoft.com/office/powerpoint/2010/main" val="2213019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76C99928-A89D-51D5-25CA-8C25B2CE6935}"/>
              </a:ext>
            </a:extLst>
          </p:cNvPr>
          <p:cNvGraphicFramePr/>
          <p:nvPr>
            <p:extLst>
              <p:ext uri="{D42A27DB-BD31-4B8C-83A1-F6EECF244321}">
                <p14:modId xmlns:p14="http://schemas.microsoft.com/office/powerpoint/2010/main" val="779758875"/>
              </p:ext>
            </p:extLst>
          </p:nvPr>
        </p:nvGraphicFramePr>
        <p:xfrm>
          <a:off x="670560" y="304800"/>
          <a:ext cx="9845040" cy="6644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kstfelt 5">
            <a:extLst>
              <a:ext uri="{FF2B5EF4-FFF2-40B4-BE49-F238E27FC236}">
                <a16:creationId xmlns:a16="http://schemas.microsoft.com/office/drawing/2014/main" id="{721D4B1C-1240-E5E8-7B43-D4915C493FBF}"/>
              </a:ext>
            </a:extLst>
          </p:cNvPr>
          <p:cNvSpPr txBox="1"/>
          <p:nvPr/>
        </p:nvSpPr>
        <p:spPr>
          <a:xfrm>
            <a:off x="6795284" y="4688444"/>
            <a:ext cx="2836395" cy="1077218"/>
          </a:xfrm>
          <a:prstGeom prst="rect">
            <a:avLst/>
          </a:prstGeom>
          <a:noFill/>
        </p:spPr>
        <p:txBody>
          <a:bodyPr wrap="square" rtlCol="0">
            <a:spAutoFit/>
          </a:bodyPr>
          <a:lstStyle/>
          <a:p>
            <a:r>
              <a:rPr lang="da-DK" sz="3200" dirty="0"/>
              <a:t>HVERDAG OG </a:t>
            </a:r>
          </a:p>
          <a:p>
            <a:r>
              <a:rPr lang="da-DK" sz="3200" dirty="0"/>
              <a:t>FREMTIDEN</a:t>
            </a:r>
          </a:p>
        </p:txBody>
      </p:sp>
      <p:sp>
        <p:nvSpPr>
          <p:cNvPr id="7" name="Tekstfelt 6">
            <a:extLst>
              <a:ext uri="{FF2B5EF4-FFF2-40B4-BE49-F238E27FC236}">
                <a16:creationId xmlns:a16="http://schemas.microsoft.com/office/drawing/2014/main" id="{AAA58DFE-DF6B-1EF3-35A8-B0A4286B0266}"/>
              </a:ext>
            </a:extLst>
          </p:cNvPr>
          <p:cNvSpPr txBox="1"/>
          <p:nvPr/>
        </p:nvSpPr>
        <p:spPr>
          <a:xfrm>
            <a:off x="2926081" y="1503284"/>
            <a:ext cx="1127760" cy="584775"/>
          </a:xfrm>
          <a:prstGeom prst="rect">
            <a:avLst/>
          </a:prstGeom>
          <a:noFill/>
        </p:spPr>
        <p:txBody>
          <a:bodyPr wrap="square" rtlCol="0">
            <a:spAutoFit/>
          </a:bodyPr>
          <a:lstStyle/>
          <a:p>
            <a:r>
              <a:rPr lang="da-DK" sz="3200" dirty="0"/>
              <a:t>Tab </a:t>
            </a:r>
          </a:p>
        </p:txBody>
      </p:sp>
      <p:sp>
        <p:nvSpPr>
          <p:cNvPr id="8" name="Tekstfelt 7">
            <a:extLst>
              <a:ext uri="{FF2B5EF4-FFF2-40B4-BE49-F238E27FC236}">
                <a16:creationId xmlns:a16="http://schemas.microsoft.com/office/drawing/2014/main" id="{EB77AD23-7BE9-A035-4F61-C99FB423CB00}"/>
              </a:ext>
            </a:extLst>
          </p:cNvPr>
          <p:cNvSpPr txBox="1"/>
          <p:nvPr/>
        </p:nvSpPr>
        <p:spPr>
          <a:xfrm>
            <a:off x="144966" y="304146"/>
            <a:ext cx="4914714" cy="584775"/>
          </a:xfrm>
          <a:prstGeom prst="rect">
            <a:avLst/>
          </a:prstGeom>
          <a:noFill/>
        </p:spPr>
        <p:txBody>
          <a:bodyPr wrap="square" rtlCol="0">
            <a:spAutoFit/>
          </a:bodyPr>
          <a:lstStyle/>
          <a:p>
            <a:r>
              <a:rPr lang="da-DK" sz="3200" b="1" dirty="0" err="1">
                <a:solidFill>
                  <a:schemeClr val="accent1"/>
                </a:solidFill>
              </a:rPr>
              <a:t>Tosporsmodel</a:t>
            </a:r>
            <a:r>
              <a:rPr lang="da-DK" sz="3200" b="1" dirty="0">
                <a:solidFill>
                  <a:schemeClr val="accent1"/>
                </a:solidFill>
              </a:rPr>
              <a:t> - pendulet</a:t>
            </a:r>
          </a:p>
        </p:txBody>
      </p:sp>
    </p:spTree>
    <p:extLst>
      <p:ext uri="{BB962C8B-B14F-4D97-AF65-F5344CB8AC3E}">
        <p14:creationId xmlns:p14="http://schemas.microsoft.com/office/powerpoint/2010/main" val="3209142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AFF9C828-85CF-A660-6FD1-2A22A9982F02}"/>
              </a:ext>
            </a:extLst>
          </p:cNvPr>
          <p:cNvSpPr>
            <a:spLocks noGrp="1"/>
          </p:cNvSpPr>
          <p:nvPr>
            <p:ph type="subTitle" idx="1"/>
          </p:nvPr>
        </p:nvSpPr>
        <p:spPr>
          <a:xfrm>
            <a:off x="533400" y="379141"/>
            <a:ext cx="11201399" cy="6155474"/>
          </a:xfrm>
        </p:spPr>
        <p:txBody>
          <a:bodyPr>
            <a:normAutofit fontScale="85000" lnSpcReduction="20000"/>
          </a:bodyPr>
          <a:lstStyle/>
          <a:p>
            <a:pPr marL="457200" indent="-457200" algn="l">
              <a:buAutoNum type="arabicPeriod"/>
            </a:pPr>
            <a:r>
              <a:rPr lang="da-DK" b="1" dirty="0">
                <a:solidFill>
                  <a:schemeClr val="tx1"/>
                </a:solidFill>
              </a:rPr>
              <a:t>Myte: Man bør komme over det på kort tid.</a:t>
            </a:r>
            <a:br>
              <a:rPr lang="da-DK" dirty="0">
                <a:solidFill>
                  <a:schemeClr val="tx1"/>
                </a:solidFill>
              </a:rPr>
            </a:br>
            <a:r>
              <a:rPr lang="da-DK" dirty="0">
                <a:solidFill>
                  <a:schemeClr val="tx1"/>
                </a:solidFill>
              </a:rPr>
              <a:t>Sandhed: Sorg over selvmord kan være en langvarig og intens proces. Der er ikke nogen fast tidsramme for, hvornår man "bør" være kommet videre. Hver persons sorgproces er unik. </a:t>
            </a:r>
            <a:br>
              <a:rPr lang="da-DK" dirty="0">
                <a:solidFill>
                  <a:schemeClr val="tx1"/>
                </a:solidFill>
              </a:rPr>
            </a:br>
            <a:endParaRPr lang="da-DK" dirty="0">
              <a:solidFill>
                <a:schemeClr val="tx1"/>
              </a:solidFill>
            </a:endParaRPr>
          </a:p>
          <a:p>
            <a:pPr marL="457200" indent="-457200" algn="l">
              <a:buAutoNum type="arabicPeriod"/>
            </a:pPr>
            <a:r>
              <a:rPr lang="da-DK" b="1" dirty="0">
                <a:solidFill>
                  <a:schemeClr val="tx1"/>
                </a:solidFill>
              </a:rPr>
              <a:t>Myte: Det er bedre at holde sine følelser skjult.</a:t>
            </a:r>
            <a:br>
              <a:rPr lang="da-DK" dirty="0">
                <a:solidFill>
                  <a:schemeClr val="tx1"/>
                </a:solidFill>
              </a:rPr>
            </a:br>
            <a:r>
              <a:rPr lang="da-DK" dirty="0">
                <a:solidFill>
                  <a:schemeClr val="tx1"/>
                </a:solidFill>
              </a:rPr>
              <a:t>Sandhed: At dele sine følelser og oplevelser med andre kan være en vigtig del af helingsprocessen. Åbenhed kan hjælpe med at bearbejde sorgen. </a:t>
            </a:r>
            <a:br>
              <a:rPr lang="da-DK" dirty="0">
                <a:solidFill>
                  <a:schemeClr val="tx1"/>
                </a:solidFill>
              </a:rPr>
            </a:br>
            <a:endParaRPr lang="da-DK" dirty="0">
              <a:solidFill>
                <a:schemeClr val="tx1"/>
              </a:solidFill>
            </a:endParaRPr>
          </a:p>
          <a:p>
            <a:pPr marL="457200" indent="-457200" algn="l">
              <a:buAutoNum type="arabicPeriod"/>
            </a:pPr>
            <a:r>
              <a:rPr lang="da-DK" b="1" dirty="0">
                <a:solidFill>
                  <a:schemeClr val="tx1"/>
                </a:solidFill>
              </a:rPr>
              <a:t>Myte: Kun de nærmeste pårørende oplever sorg ved et selvmord.</a:t>
            </a:r>
            <a:br>
              <a:rPr lang="da-DK" dirty="0">
                <a:solidFill>
                  <a:schemeClr val="tx1"/>
                </a:solidFill>
              </a:rPr>
            </a:br>
            <a:r>
              <a:rPr lang="da-DK" dirty="0">
                <a:solidFill>
                  <a:schemeClr val="tx1"/>
                </a:solidFill>
              </a:rPr>
              <a:t>Sandhed: Selvmord påvirker mange mennesker, ikke kun de nærmeste pårørende. Venner, kolleger og samfundet kan også opleve sorg og forvirring. </a:t>
            </a:r>
            <a:br>
              <a:rPr lang="da-DK" dirty="0">
                <a:solidFill>
                  <a:schemeClr val="tx1"/>
                </a:solidFill>
              </a:rPr>
            </a:br>
            <a:endParaRPr lang="da-DK" dirty="0">
              <a:solidFill>
                <a:schemeClr val="tx1"/>
              </a:solidFill>
            </a:endParaRPr>
          </a:p>
          <a:p>
            <a:pPr marL="457200" indent="-457200" algn="l">
              <a:buAutoNum type="arabicPeriod"/>
            </a:pPr>
            <a:r>
              <a:rPr lang="da-DK" b="1" dirty="0">
                <a:solidFill>
                  <a:schemeClr val="tx1"/>
                </a:solidFill>
              </a:rPr>
              <a:t>Myte: Sorg følger en bestemt rækkefølge af faser.</a:t>
            </a:r>
            <a:br>
              <a:rPr lang="da-DK" dirty="0">
                <a:solidFill>
                  <a:schemeClr val="tx1"/>
                </a:solidFill>
              </a:rPr>
            </a:br>
            <a:r>
              <a:rPr lang="da-DK" dirty="0">
                <a:solidFill>
                  <a:schemeClr val="tx1"/>
                </a:solidFill>
              </a:rPr>
              <a:t>Sandhed: Sorg er ikke lineær og følger ikke nødvendigvis en bestemt rækkefølge. Mennesker kan opleve følelser som vrede, skyld, forvirring og depression på forskellige tidspunkter og i forskellige former.</a:t>
            </a:r>
            <a:br>
              <a:rPr lang="da-DK" dirty="0">
                <a:solidFill>
                  <a:schemeClr val="tx1"/>
                </a:solidFill>
              </a:rPr>
            </a:br>
            <a:endParaRPr lang="da-DK" dirty="0">
              <a:solidFill>
                <a:schemeClr val="tx1"/>
              </a:solidFill>
            </a:endParaRPr>
          </a:p>
          <a:p>
            <a:pPr marL="457200" indent="-457200" algn="l">
              <a:buAutoNum type="arabicPeriod"/>
            </a:pPr>
            <a:r>
              <a:rPr lang="da-DK" b="1" dirty="0">
                <a:solidFill>
                  <a:schemeClr val="tx1"/>
                </a:solidFill>
              </a:rPr>
              <a:t>Myte: Hvis man har sørget i længere tid, vil man aldrig komme videre.</a:t>
            </a:r>
            <a:br>
              <a:rPr lang="da-DK" dirty="0">
                <a:solidFill>
                  <a:schemeClr val="tx1"/>
                </a:solidFill>
              </a:rPr>
            </a:br>
            <a:r>
              <a:rPr lang="da-DK" dirty="0">
                <a:solidFill>
                  <a:schemeClr val="tx1"/>
                </a:solidFill>
              </a:rPr>
              <a:t>Sandhed: Selvom sorgen kan være dyb og langvarig, kan mange finde en måde at leve med deres tab, og mange oplever, at de kan finde glæde igen over tid. </a:t>
            </a:r>
            <a:br>
              <a:rPr lang="da-DK" dirty="0">
                <a:solidFill>
                  <a:schemeClr val="tx1"/>
                </a:solidFill>
              </a:rPr>
            </a:br>
            <a:endParaRPr lang="da-DK" dirty="0">
              <a:solidFill>
                <a:schemeClr val="tx1"/>
              </a:solidFill>
            </a:endParaRPr>
          </a:p>
          <a:p>
            <a:pPr marL="457200" indent="-457200" algn="l">
              <a:buAutoNum type="arabicPeriod"/>
            </a:pPr>
            <a:r>
              <a:rPr lang="da-DK" b="1" dirty="0">
                <a:solidFill>
                  <a:schemeClr val="tx1"/>
                </a:solidFill>
              </a:rPr>
              <a:t>Myte: Det er let at forstå, hvorfor nogen begår selvmord.</a:t>
            </a:r>
            <a:br>
              <a:rPr lang="da-DK" dirty="0">
                <a:solidFill>
                  <a:schemeClr val="tx1"/>
                </a:solidFill>
              </a:rPr>
            </a:br>
            <a:r>
              <a:rPr lang="da-DK" dirty="0">
                <a:solidFill>
                  <a:schemeClr val="tx1"/>
                </a:solidFill>
              </a:rPr>
              <a:t>Sandhed: Selvmord er ofte resultatet af komplekse faktorer, herunder psykiske sygdomme, livserfaringer og miljømæssige påvirkninger. Det er sjældent en enkelt årsag, der kan forklares. </a:t>
            </a:r>
            <a:br>
              <a:rPr lang="da-DK" dirty="0">
                <a:solidFill>
                  <a:schemeClr val="tx1"/>
                </a:solidFill>
              </a:rPr>
            </a:br>
            <a:endParaRPr lang="da-DK" dirty="0">
              <a:solidFill>
                <a:schemeClr val="tx1"/>
              </a:solidFill>
            </a:endParaRPr>
          </a:p>
          <a:p>
            <a:pPr marL="457200" indent="-457200" algn="l">
              <a:buAutoNum type="arabicPeriod"/>
            </a:pPr>
            <a:r>
              <a:rPr lang="da-DK" b="1" dirty="0">
                <a:solidFill>
                  <a:schemeClr val="tx1"/>
                </a:solidFill>
              </a:rPr>
              <a:t>Myte: At tale om selvmord vil opmuntre til det.</a:t>
            </a:r>
            <a:br>
              <a:rPr lang="da-DK" dirty="0">
                <a:solidFill>
                  <a:schemeClr val="tx1"/>
                </a:solidFill>
              </a:rPr>
            </a:br>
            <a:r>
              <a:rPr lang="da-DK" dirty="0">
                <a:solidFill>
                  <a:schemeClr val="tx1"/>
                </a:solidFill>
              </a:rPr>
              <a:t>Sandhed:** At tale åbent om selvmord kan faktisk være helende og hjælpe med at reducere stigmatisering. Det kan åbne op for dialog og give mennesker mulighed for at dele deres erfaringer. </a:t>
            </a:r>
          </a:p>
        </p:txBody>
      </p:sp>
    </p:spTree>
    <p:extLst>
      <p:ext uri="{BB962C8B-B14F-4D97-AF65-F5344CB8AC3E}">
        <p14:creationId xmlns:p14="http://schemas.microsoft.com/office/powerpoint/2010/main" val="1805593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3"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4" name="Isosceles Triangle 13">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5"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6"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7"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8" name="Isosceles Triangle 17">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9" name="Isosceles Triangle 18">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grpSp>
      <p:sp>
        <p:nvSpPr>
          <p:cNvPr id="2" name="Titel 1">
            <a:extLst>
              <a:ext uri="{FF2B5EF4-FFF2-40B4-BE49-F238E27FC236}">
                <a16:creationId xmlns:a16="http://schemas.microsoft.com/office/drawing/2014/main" id="{75266BCF-5810-7161-496C-11B259AD7DBD}"/>
              </a:ext>
            </a:extLst>
          </p:cNvPr>
          <p:cNvSpPr>
            <a:spLocks noGrp="1"/>
          </p:cNvSpPr>
          <p:nvPr>
            <p:ph type="title"/>
          </p:nvPr>
        </p:nvSpPr>
        <p:spPr>
          <a:xfrm>
            <a:off x="4510445" y="847491"/>
            <a:ext cx="4763558" cy="4482790"/>
          </a:xfrm>
        </p:spPr>
        <p:txBody>
          <a:bodyPr vert="horz" lIns="91440" tIns="45720" rIns="91440" bIns="45720" rtlCol="0" anchor="b">
            <a:normAutofit/>
          </a:bodyPr>
          <a:lstStyle/>
          <a:p>
            <a:pPr marL="571500" indent="-571500">
              <a:lnSpc>
                <a:spcPct val="90000"/>
              </a:lnSpc>
            </a:pPr>
            <a:br>
              <a:rPr lang="da-DK" sz="2400" kern="1200" noProof="0" dirty="0">
                <a:solidFill>
                  <a:schemeClr val="tx1"/>
                </a:solidFill>
                <a:latin typeface="+mj-lt"/>
                <a:ea typeface="+mj-ea"/>
                <a:cs typeface="+mj-cs"/>
              </a:rPr>
            </a:br>
            <a:r>
              <a:rPr lang="da-DK" sz="2400" kern="1200" noProof="0" dirty="0">
                <a:solidFill>
                  <a:schemeClr val="tx1"/>
                </a:solidFill>
                <a:latin typeface="+mj-lt"/>
                <a:ea typeface="+mj-ea"/>
                <a:cs typeface="+mj-cs"/>
              </a:rPr>
              <a:t>Hvorfor vil du gerne være</a:t>
            </a:r>
            <a:br>
              <a:rPr lang="da-DK" sz="2400" kern="1200" noProof="0" dirty="0">
                <a:solidFill>
                  <a:schemeClr val="tx1"/>
                </a:solidFill>
                <a:latin typeface="+mj-lt"/>
                <a:ea typeface="+mj-ea"/>
                <a:cs typeface="+mj-cs"/>
              </a:rPr>
            </a:br>
            <a:r>
              <a:rPr lang="da-DK" sz="2400" kern="1200" noProof="0" dirty="0">
                <a:solidFill>
                  <a:schemeClr val="tx1"/>
                </a:solidFill>
                <a:latin typeface="+mj-lt"/>
                <a:ea typeface="+mj-ea"/>
                <a:cs typeface="+mj-cs"/>
              </a:rPr>
              <a:t>Frivillig i Foreningen for Efterladte?</a:t>
            </a:r>
            <a:br>
              <a:rPr lang="da-DK" sz="2400" kern="1200" noProof="0" dirty="0">
                <a:solidFill>
                  <a:schemeClr val="tx1"/>
                </a:solidFill>
                <a:latin typeface="+mj-lt"/>
                <a:ea typeface="+mj-ea"/>
                <a:cs typeface="+mj-cs"/>
              </a:rPr>
            </a:br>
            <a:br>
              <a:rPr lang="da-DK" sz="2400" kern="1200" noProof="0" dirty="0">
                <a:solidFill>
                  <a:schemeClr val="tx1"/>
                </a:solidFill>
                <a:latin typeface="+mj-lt"/>
                <a:ea typeface="+mj-ea"/>
                <a:cs typeface="+mj-cs"/>
              </a:rPr>
            </a:br>
            <a:r>
              <a:rPr lang="da-DK" sz="2400" kern="1200" noProof="0" dirty="0">
                <a:solidFill>
                  <a:schemeClr val="tx1"/>
                </a:solidFill>
                <a:latin typeface="+mj-lt"/>
                <a:ea typeface="+mj-ea"/>
                <a:cs typeface="+mj-cs"/>
              </a:rPr>
              <a:t>Hvad vil gerne opnå ved at være frivillig i foreningen?</a:t>
            </a:r>
            <a:br>
              <a:rPr lang="da-DK" sz="2400" kern="1200" noProof="0" dirty="0">
                <a:solidFill>
                  <a:schemeClr val="tx1"/>
                </a:solidFill>
                <a:latin typeface="+mj-lt"/>
                <a:ea typeface="+mj-ea"/>
                <a:cs typeface="+mj-cs"/>
              </a:rPr>
            </a:br>
            <a:br>
              <a:rPr lang="da-DK" sz="2400" kern="1200" noProof="0" dirty="0">
                <a:solidFill>
                  <a:schemeClr val="tx1"/>
                </a:solidFill>
                <a:latin typeface="+mj-lt"/>
                <a:ea typeface="+mj-ea"/>
                <a:cs typeface="+mj-cs"/>
              </a:rPr>
            </a:br>
            <a:r>
              <a:rPr lang="da-DK" sz="2400" kern="1200" noProof="0" dirty="0">
                <a:solidFill>
                  <a:schemeClr val="tx1"/>
                </a:solidFill>
                <a:latin typeface="+mj-lt"/>
                <a:ea typeface="+mj-ea"/>
                <a:cs typeface="+mj-cs"/>
              </a:rPr>
              <a:t>Hvordan vil du gerne være frivillig?</a:t>
            </a:r>
            <a:br>
              <a:rPr lang="da-DK" sz="2400" kern="1200" noProof="0" dirty="0">
                <a:solidFill>
                  <a:schemeClr val="tx1"/>
                </a:solidFill>
                <a:latin typeface="+mj-lt"/>
                <a:ea typeface="+mj-ea"/>
                <a:cs typeface="+mj-cs"/>
              </a:rPr>
            </a:br>
            <a:br>
              <a:rPr lang="da-DK" sz="2400" kern="1200" noProof="0" dirty="0">
                <a:solidFill>
                  <a:schemeClr val="tx1"/>
                </a:solidFill>
                <a:latin typeface="+mj-lt"/>
                <a:ea typeface="+mj-ea"/>
                <a:cs typeface="+mj-cs"/>
              </a:rPr>
            </a:br>
            <a:r>
              <a:rPr lang="da-DK" sz="2400" kern="1200" noProof="0" dirty="0">
                <a:solidFill>
                  <a:schemeClr val="tx1"/>
                </a:solidFill>
                <a:latin typeface="+mj-lt"/>
                <a:ea typeface="+mj-ea"/>
                <a:cs typeface="+mj-cs"/>
              </a:rPr>
              <a:t>Hvad får du konkret ud af at være frivillig?</a:t>
            </a:r>
          </a:p>
        </p:txBody>
      </p:sp>
      <p:sp>
        <p:nvSpPr>
          <p:cNvPr id="21" name="Isosceles Triangle 20">
            <a:extLst>
              <a:ext uri="{FF2B5EF4-FFF2-40B4-BE49-F238E27FC236}">
                <a16:creationId xmlns:a16="http://schemas.microsoft.com/office/drawing/2014/main" id="{5A7802B6-FF37-40CF-A7E2-6F2A0D9A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pic>
        <p:nvPicPr>
          <p:cNvPr id="6" name="Graphic 5" descr="Gruppe">
            <a:extLst>
              <a:ext uri="{FF2B5EF4-FFF2-40B4-BE49-F238E27FC236}">
                <a16:creationId xmlns:a16="http://schemas.microsoft.com/office/drawing/2014/main" id="{95C089B5-1DF0-446F-3DFD-337B7CB51D7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88604" y="1550139"/>
            <a:ext cx="3765692" cy="3765692"/>
          </a:xfrm>
          <a:prstGeom prst="rect">
            <a:avLst/>
          </a:prstGeom>
        </p:spPr>
      </p:pic>
    </p:spTree>
    <p:extLst>
      <p:ext uri="{BB962C8B-B14F-4D97-AF65-F5344CB8AC3E}">
        <p14:creationId xmlns:p14="http://schemas.microsoft.com/office/powerpoint/2010/main" val="1673793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405731-E6FE-9410-2395-518376320F0B}"/>
              </a:ext>
            </a:extLst>
          </p:cNvPr>
          <p:cNvSpPr>
            <a:spLocks noGrp="1"/>
          </p:cNvSpPr>
          <p:nvPr>
            <p:ph type="title"/>
          </p:nvPr>
        </p:nvSpPr>
        <p:spPr>
          <a:xfrm>
            <a:off x="677334" y="278130"/>
            <a:ext cx="8596668" cy="750570"/>
          </a:xfrm>
        </p:spPr>
        <p:txBody>
          <a:bodyPr/>
          <a:lstStyle/>
          <a:p>
            <a:r>
              <a:rPr lang="da-DK" dirty="0"/>
              <a:t>Derfor vil jeg gerne være frivillig</a:t>
            </a:r>
          </a:p>
        </p:txBody>
      </p:sp>
      <p:sp>
        <p:nvSpPr>
          <p:cNvPr id="3" name="Pladsholder til indhold 2">
            <a:extLst>
              <a:ext uri="{FF2B5EF4-FFF2-40B4-BE49-F238E27FC236}">
                <a16:creationId xmlns:a16="http://schemas.microsoft.com/office/drawing/2014/main" id="{7D3322DD-4DF7-F456-CBA7-3F7927A0CB0A}"/>
              </a:ext>
            </a:extLst>
          </p:cNvPr>
          <p:cNvSpPr>
            <a:spLocks noGrp="1"/>
          </p:cNvSpPr>
          <p:nvPr>
            <p:ph idx="1"/>
          </p:nvPr>
        </p:nvSpPr>
        <p:spPr>
          <a:xfrm>
            <a:off x="677334" y="1257300"/>
            <a:ext cx="8596668" cy="4784063"/>
          </a:xfrm>
        </p:spPr>
        <p:txBody>
          <a:bodyPr/>
          <a:lstStyle/>
          <a:p>
            <a:r>
              <a:rPr lang="da-DK" dirty="0"/>
              <a:t>Betydningen af at komme i en gruppe – sociale fællesskab</a:t>
            </a:r>
          </a:p>
          <a:p>
            <a:r>
              <a:rPr lang="da-DK" dirty="0"/>
              <a:t>Blive mødt af andre</a:t>
            </a:r>
          </a:p>
          <a:p>
            <a:r>
              <a:rPr lang="da-DK" dirty="0"/>
              <a:t>Bidrage til en åben samtale – aftabuisere</a:t>
            </a:r>
          </a:p>
          <a:p>
            <a:r>
              <a:rPr lang="da-DK" dirty="0"/>
              <a:t>For min egen skyld, velbefindende, helende</a:t>
            </a:r>
          </a:p>
          <a:p>
            <a:r>
              <a:rPr lang="da-DK" dirty="0"/>
              <a:t>Give andre håb om, at der er en vej, en måde at leve med det på</a:t>
            </a:r>
          </a:p>
          <a:p>
            <a:r>
              <a:rPr lang="da-DK" dirty="0"/>
              <a:t>Vi ved alle hvad det drejer sig om og kan rumme hinanden</a:t>
            </a:r>
          </a:p>
          <a:p>
            <a:r>
              <a:rPr lang="da-DK" dirty="0"/>
              <a:t>Mødes med ligesindede – komme hjem, forebygger ensomheden i sorgen</a:t>
            </a:r>
          </a:p>
          <a:p>
            <a:r>
              <a:rPr lang="da-DK" dirty="0"/>
              <a:t>Skabe nye relationer </a:t>
            </a:r>
          </a:p>
          <a:p>
            <a:r>
              <a:rPr lang="da-DK" dirty="0"/>
              <a:t>Samvær i trygge åbne rum</a:t>
            </a:r>
          </a:p>
          <a:p>
            <a:r>
              <a:rPr lang="da-DK" dirty="0"/>
              <a:t>Bekræfte at vi overlever</a:t>
            </a:r>
          </a:p>
          <a:p>
            <a:r>
              <a:rPr lang="da-DK" dirty="0"/>
              <a:t>At redde eget liv eller tilbagevenden til det</a:t>
            </a:r>
          </a:p>
          <a:p>
            <a:r>
              <a:rPr lang="da-DK" dirty="0"/>
              <a:t>At lære og udvikle sig gennem skabelse af fælles viden</a:t>
            </a:r>
          </a:p>
          <a:p>
            <a:endParaRPr lang="da-DK" dirty="0"/>
          </a:p>
        </p:txBody>
      </p:sp>
    </p:spTree>
    <p:extLst>
      <p:ext uri="{BB962C8B-B14F-4D97-AF65-F5344CB8AC3E}">
        <p14:creationId xmlns:p14="http://schemas.microsoft.com/office/powerpoint/2010/main" val="3017084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2.jpg">
            <a:extLst>
              <a:ext uri="{FF2B5EF4-FFF2-40B4-BE49-F238E27FC236}">
                <a16:creationId xmlns:a16="http://schemas.microsoft.com/office/drawing/2014/main" id="{490F9E81-D51F-E853-60B1-078781C19DC5}"/>
              </a:ext>
            </a:extLst>
          </p:cNvPr>
          <p:cNvPicPr>
            <a:picLocks noGrp="1"/>
          </p:cNvPicPr>
          <p:nvPr>
            <p:ph idx="1"/>
          </p:nvPr>
        </p:nvPicPr>
        <p:blipFill>
          <a:blip r:embed="rId2"/>
          <a:srcRect t="43961"/>
          <a:stretch>
            <a:fillRect/>
          </a:stretch>
        </p:blipFill>
        <p:spPr>
          <a:xfrm>
            <a:off x="365760" y="1173480"/>
            <a:ext cx="5471161" cy="4868545"/>
          </a:xfrm>
          <a:prstGeom prst="rect">
            <a:avLst/>
          </a:prstGeom>
          <a:ln/>
        </p:spPr>
      </p:pic>
      <p:sp>
        <p:nvSpPr>
          <p:cNvPr id="5" name="Tekstfelt 4">
            <a:extLst>
              <a:ext uri="{FF2B5EF4-FFF2-40B4-BE49-F238E27FC236}">
                <a16:creationId xmlns:a16="http://schemas.microsoft.com/office/drawing/2014/main" id="{7C3E92F9-D097-FD0F-6BFD-A3458B4C959A}"/>
              </a:ext>
            </a:extLst>
          </p:cNvPr>
          <p:cNvSpPr txBox="1"/>
          <p:nvPr/>
        </p:nvSpPr>
        <p:spPr>
          <a:xfrm>
            <a:off x="5836921" y="441960"/>
            <a:ext cx="4922519" cy="6001643"/>
          </a:xfrm>
          <a:prstGeom prst="rect">
            <a:avLst/>
          </a:prstGeom>
          <a:noFill/>
        </p:spPr>
        <p:txBody>
          <a:bodyPr wrap="square" rtlCol="0">
            <a:spAutoFit/>
          </a:bodyPr>
          <a:lstStyle/>
          <a:p>
            <a:r>
              <a:rPr lang="da-DK" sz="2400" b="1" dirty="0"/>
              <a:t>Den frivillige rolle </a:t>
            </a:r>
            <a:r>
              <a:rPr lang="da-DK" sz="2400" dirty="0"/>
              <a:t>eller funktion rummer tre hovedtræk:</a:t>
            </a:r>
          </a:p>
          <a:p>
            <a:endParaRPr lang="da-DK" sz="2400" dirty="0"/>
          </a:p>
          <a:p>
            <a:pPr marL="342900" indent="-342900">
              <a:buFont typeface="Arial" panose="020B0604020202020204" pitchFamily="34" charset="0"/>
              <a:buChar char="•"/>
            </a:pPr>
            <a:r>
              <a:rPr lang="da-DK" sz="2400" dirty="0"/>
              <a:t>Det menneskelige, som indeholder forståelse, medfølelse, tålmodighed, hjælpsomhed, etik, moral, respekt, anstændighed og andre medmenneskelige egenskaber</a:t>
            </a:r>
          </a:p>
          <a:p>
            <a:pPr marL="342900" indent="-342900">
              <a:buFont typeface="Arial" panose="020B0604020202020204" pitchFamily="34" charset="0"/>
              <a:buChar char="•"/>
            </a:pPr>
            <a:r>
              <a:rPr lang="da-DK" sz="2400" dirty="0"/>
              <a:t>Det kommunikative, der er aktivt lyttende, fordomsfri, undersøgende og støttende</a:t>
            </a:r>
          </a:p>
          <a:p>
            <a:pPr marL="342900" indent="-342900">
              <a:buFont typeface="Arial" panose="020B0604020202020204" pitchFamily="34" charset="0"/>
              <a:buChar char="•"/>
            </a:pPr>
            <a:r>
              <a:rPr lang="da-DK" sz="2400" dirty="0"/>
              <a:t>Det praktiske, der medvirker til trygt miljø, rare omgivelser, fortæring og ro </a:t>
            </a:r>
          </a:p>
        </p:txBody>
      </p:sp>
    </p:spTree>
    <p:extLst>
      <p:ext uri="{BB962C8B-B14F-4D97-AF65-F5344CB8AC3E}">
        <p14:creationId xmlns:p14="http://schemas.microsoft.com/office/powerpoint/2010/main" val="1906174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3"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4" name="Isosceles Triangle 13">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5"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6"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7"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8" name="Isosceles Triangle 17">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9" name="Isosceles Triangle 18">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grpSp>
      <p:sp>
        <p:nvSpPr>
          <p:cNvPr id="2" name="Titel 1">
            <a:extLst>
              <a:ext uri="{FF2B5EF4-FFF2-40B4-BE49-F238E27FC236}">
                <a16:creationId xmlns:a16="http://schemas.microsoft.com/office/drawing/2014/main" id="{162A5919-C628-E5EA-A3B6-56384604C288}"/>
              </a:ext>
            </a:extLst>
          </p:cNvPr>
          <p:cNvSpPr>
            <a:spLocks noGrp="1"/>
          </p:cNvSpPr>
          <p:nvPr>
            <p:ph type="title"/>
          </p:nvPr>
        </p:nvSpPr>
        <p:spPr>
          <a:xfrm>
            <a:off x="5379531" y="658447"/>
            <a:ext cx="4565223" cy="5666154"/>
          </a:xfrm>
        </p:spPr>
        <p:txBody>
          <a:bodyPr vert="horz" lIns="91440" tIns="45720" rIns="91440" bIns="45720" rtlCol="0" anchor="b">
            <a:normAutofit fontScale="90000"/>
          </a:bodyPr>
          <a:lstStyle/>
          <a:p>
            <a:pPr>
              <a:lnSpc>
                <a:spcPct val="90000"/>
              </a:lnSpc>
            </a:pPr>
            <a:r>
              <a:rPr lang="da-DK" sz="2800" b="1" kern="1200" noProof="0" dirty="0">
                <a:solidFill>
                  <a:schemeClr val="tx1">
                    <a:lumMod val="95000"/>
                    <a:lumOff val="5000"/>
                  </a:schemeClr>
                </a:solidFill>
                <a:latin typeface="+mj-lt"/>
                <a:ea typeface="+mj-ea"/>
                <a:cs typeface="+mj-cs"/>
              </a:rPr>
              <a:t>Som frivillig </a:t>
            </a:r>
            <a:r>
              <a:rPr lang="da-DK" sz="2800" kern="1200" noProof="0" dirty="0">
                <a:solidFill>
                  <a:schemeClr val="tx1">
                    <a:lumMod val="95000"/>
                    <a:lumOff val="5000"/>
                  </a:schemeClr>
                </a:solidFill>
                <a:latin typeface="+mj-lt"/>
                <a:ea typeface="+mj-ea"/>
                <a:cs typeface="+mj-cs"/>
              </a:rPr>
              <a:t>er du også altid selv efterladt og menneske, som der skal være ligeværdigt plads til på lige fod med de andre deltagere. </a:t>
            </a:r>
            <a:r>
              <a:rPr lang="da-DK" sz="2800" dirty="0">
                <a:solidFill>
                  <a:schemeClr val="tx1">
                    <a:lumMod val="95000"/>
                    <a:lumOff val="5000"/>
                  </a:schemeClr>
                </a:solidFill>
              </a:rPr>
              <a:t>Som efterladt er der også plads til din historie. Dine erfaringer, værdier og interesser som menneske er der også plads til.</a:t>
            </a:r>
            <a:br>
              <a:rPr lang="da-DK" sz="2800" dirty="0">
                <a:solidFill>
                  <a:schemeClr val="tx1">
                    <a:lumMod val="95000"/>
                    <a:lumOff val="5000"/>
                  </a:schemeClr>
                </a:solidFill>
              </a:rPr>
            </a:br>
            <a:br>
              <a:rPr lang="da-DK" sz="2800" dirty="0">
                <a:solidFill>
                  <a:schemeClr val="tx1">
                    <a:lumMod val="95000"/>
                    <a:lumOff val="5000"/>
                  </a:schemeClr>
                </a:solidFill>
              </a:rPr>
            </a:br>
            <a:r>
              <a:rPr lang="da-DK" sz="2800" b="1" dirty="0">
                <a:solidFill>
                  <a:schemeClr val="tx1">
                    <a:lumMod val="95000"/>
                    <a:lumOff val="5000"/>
                  </a:schemeClr>
                </a:solidFill>
              </a:rPr>
              <a:t>Den frivillige </a:t>
            </a:r>
            <a:r>
              <a:rPr lang="da-DK" sz="2800" dirty="0">
                <a:solidFill>
                  <a:schemeClr val="tx1">
                    <a:lumMod val="95000"/>
                    <a:lumOff val="5000"/>
                  </a:schemeClr>
                </a:solidFill>
              </a:rPr>
              <a:t>er ikke professionel, men et menneske, der er efterladt og som har valgt at hjælpe som frivillig.</a:t>
            </a:r>
            <a:endParaRPr lang="da-DK" sz="2800" kern="1200" noProof="0" dirty="0">
              <a:solidFill>
                <a:schemeClr val="tx1">
                  <a:lumMod val="95000"/>
                  <a:lumOff val="5000"/>
                </a:schemeClr>
              </a:solidFill>
              <a:latin typeface="+mj-lt"/>
              <a:ea typeface="+mj-ea"/>
              <a:cs typeface="+mj-cs"/>
            </a:endParaRPr>
          </a:p>
        </p:txBody>
      </p:sp>
      <p:sp>
        <p:nvSpPr>
          <p:cNvPr id="21" name="Isosceles Triangle 20">
            <a:extLst>
              <a:ext uri="{FF2B5EF4-FFF2-40B4-BE49-F238E27FC236}">
                <a16:creationId xmlns:a16="http://schemas.microsoft.com/office/drawing/2014/main" id="{AA330523-F25B-4007-B3E5-ABB5637D1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pic>
        <p:nvPicPr>
          <p:cNvPr id="4" name="image1.jpg">
            <a:extLst>
              <a:ext uri="{FF2B5EF4-FFF2-40B4-BE49-F238E27FC236}">
                <a16:creationId xmlns:a16="http://schemas.microsoft.com/office/drawing/2014/main" id="{7F016B85-1899-C55C-8672-A5C66B61CA61}"/>
              </a:ext>
            </a:extLst>
          </p:cNvPr>
          <p:cNvPicPr>
            <a:picLocks noGrp="1"/>
          </p:cNvPicPr>
          <p:nvPr>
            <p:ph idx="1"/>
          </p:nvPr>
        </p:nvPicPr>
        <p:blipFill>
          <a:blip r:embed="rId2"/>
          <a:srcRect t="43191"/>
          <a:stretch>
            <a:fillRect/>
          </a:stretch>
        </p:blipFill>
        <p:spPr>
          <a:xfrm>
            <a:off x="487681" y="1261331"/>
            <a:ext cx="4583332" cy="4430223"/>
          </a:xfrm>
          <a:prstGeom prst="rect">
            <a:avLst/>
          </a:prstGeom>
        </p:spPr>
      </p:pic>
    </p:spTree>
    <p:extLst>
      <p:ext uri="{BB962C8B-B14F-4D97-AF65-F5344CB8AC3E}">
        <p14:creationId xmlns:p14="http://schemas.microsoft.com/office/powerpoint/2010/main" val="1296487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9729" y="275066"/>
            <a:ext cx="8596668" cy="731168"/>
          </a:xfrm>
        </p:spPr>
        <p:txBody>
          <a:bodyPr/>
          <a:lstStyle/>
          <a:p>
            <a:pPr algn="ctr"/>
            <a:r>
              <a:rPr lang="da-DK" dirty="0"/>
              <a:t>Skift  i position som Frivillig</a:t>
            </a:r>
          </a:p>
        </p:txBody>
      </p:sp>
      <p:graphicFrame>
        <p:nvGraphicFramePr>
          <p:cNvPr id="4" name="Pladsholder til indhold 3"/>
          <p:cNvGraphicFramePr>
            <a:graphicFrameLocks noGrp="1"/>
          </p:cNvGraphicFramePr>
          <p:nvPr>
            <p:ph idx="1"/>
            <p:extLst>
              <p:ext uri="{D42A27DB-BD31-4B8C-83A1-F6EECF244321}">
                <p14:modId xmlns:p14="http://schemas.microsoft.com/office/powerpoint/2010/main" val="1672966927"/>
              </p:ext>
            </p:extLst>
          </p:nvPr>
        </p:nvGraphicFramePr>
        <p:xfrm>
          <a:off x="1463873" y="1218240"/>
          <a:ext cx="8112125" cy="5005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kstboks 4"/>
          <p:cNvSpPr txBox="1"/>
          <p:nvPr/>
        </p:nvSpPr>
        <p:spPr>
          <a:xfrm>
            <a:off x="2045219" y="1593602"/>
            <a:ext cx="1656184" cy="1477328"/>
          </a:xfrm>
          <a:prstGeom prst="rect">
            <a:avLst/>
          </a:prstGeom>
          <a:noFill/>
        </p:spPr>
        <p:txBody>
          <a:bodyPr wrap="square" rtlCol="0">
            <a:spAutoFit/>
          </a:bodyPr>
          <a:lstStyle/>
          <a:p>
            <a:r>
              <a:rPr lang="da-DK" dirty="0"/>
              <a:t>Orientering Styring</a:t>
            </a:r>
          </a:p>
          <a:p>
            <a:r>
              <a:rPr lang="da-DK" dirty="0"/>
              <a:t>Vejviser</a:t>
            </a:r>
          </a:p>
          <a:p>
            <a:r>
              <a:rPr lang="da-DK" dirty="0"/>
              <a:t>Rådgiver</a:t>
            </a:r>
          </a:p>
          <a:p>
            <a:r>
              <a:rPr lang="da-DK" dirty="0"/>
              <a:t>Oplysning</a:t>
            </a:r>
          </a:p>
        </p:txBody>
      </p:sp>
      <p:sp>
        <p:nvSpPr>
          <p:cNvPr id="6" name="Tekstboks 5"/>
          <p:cNvSpPr txBox="1"/>
          <p:nvPr/>
        </p:nvSpPr>
        <p:spPr>
          <a:xfrm>
            <a:off x="7595117" y="1178104"/>
            <a:ext cx="2448272" cy="2308324"/>
          </a:xfrm>
          <a:prstGeom prst="rect">
            <a:avLst/>
          </a:prstGeom>
          <a:noFill/>
        </p:spPr>
        <p:txBody>
          <a:bodyPr wrap="square" rtlCol="0">
            <a:spAutoFit/>
          </a:bodyPr>
          <a:lstStyle/>
          <a:p>
            <a:r>
              <a:rPr lang="da-DK" dirty="0"/>
              <a:t>Menneskelighed</a:t>
            </a:r>
          </a:p>
          <a:p>
            <a:r>
              <a:rPr lang="da-DK" dirty="0"/>
              <a:t>Alm egenskaber</a:t>
            </a:r>
          </a:p>
          <a:p>
            <a:r>
              <a:rPr lang="da-DK" dirty="0"/>
              <a:t>Normalitet</a:t>
            </a:r>
          </a:p>
          <a:p>
            <a:r>
              <a:rPr lang="da-DK" dirty="0"/>
              <a:t>Oplysning - tabu</a:t>
            </a:r>
          </a:p>
          <a:p>
            <a:r>
              <a:rPr lang="da-DK" dirty="0"/>
              <a:t>Samvær – kontakt</a:t>
            </a:r>
          </a:p>
          <a:p>
            <a:r>
              <a:rPr lang="da-DK" dirty="0"/>
              <a:t>Fællesskab</a:t>
            </a:r>
          </a:p>
          <a:p>
            <a:r>
              <a:rPr lang="da-DK" dirty="0"/>
              <a:t>Omsorg</a:t>
            </a:r>
          </a:p>
          <a:p>
            <a:endParaRPr lang="da-DK" dirty="0"/>
          </a:p>
        </p:txBody>
      </p:sp>
      <p:sp>
        <p:nvSpPr>
          <p:cNvPr id="7" name="Tekstboks 6"/>
          <p:cNvSpPr txBox="1"/>
          <p:nvPr/>
        </p:nvSpPr>
        <p:spPr>
          <a:xfrm>
            <a:off x="3431704" y="5105606"/>
            <a:ext cx="2664296" cy="1477328"/>
          </a:xfrm>
          <a:prstGeom prst="rect">
            <a:avLst/>
          </a:prstGeom>
          <a:noFill/>
        </p:spPr>
        <p:txBody>
          <a:bodyPr wrap="square" rtlCol="0">
            <a:spAutoFit/>
          </a:bodyPr>
          <a:lstStyle/>
          <a:p>
            <a:r>
              <a:rPr lang="da-DK" dirty="0"/>
              <a:t>Genkendelse</a:t>
            </a:r>
          </a:p>
          <a:p>
            <a:r>
              <a:rPr lang="da-DK" dirty="0"/>
              <a:t>Fælles om det skete</a:t>
            </a:r>
          </a:p>
          <a:p>
            <a:r>
              <a:rPr lang="da-DK" dirty="0"/>
              <a:t>Håb</a:t>
            </a:r>
          </a:p>
          <a:p>
            <a:r>
              <a:rPr lang="da-DK" dirty="0"/>
              <a:t>Viden</a:t>
            </a:r>
          </a:p>
          <a:p>
            <a:r>
              <a:rPr lang="da-DK" dirty="0"/>
              <a:t>Erfaring / følelse</a:t>
            </a:r>
          </a:p>
        </p:txBody>
      </p:sp>
    </p:spTree>
    <p:extLst>
      <p:ext uri="{BB962C8B-B14F-4D97-AF65-F5344CB8AC3E}">
        <p14:creationId xmlns:p14="http://schemas.microsoft.com/office/powerpoint/2010/main" val="1562075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 name="Titel 1">
            <a:extLst>
              <a:ext uri="{FF2B5EF4-FFF2-40B4-BE49-F238E27FC236}">
                <a16:creationId xmlns:a16="http://schemas.microsoft.com/office/drawing/2014/main" id="{080039AB-395C-BDB6-EC5D-ABD6B23AE82F}"/>
              </a:ext>
            </a:extLst>
          </p:cNvPr>
          <p:cNvSpPr>
            <a:spLocks noGrp="1"/>
          </p:cNvSpPr>
          <p:nvPr>
            <p:ph type="title"/>
          </p:nvPr>
        </p:nvSpPr>
        <p:spPr>
          <a:xfrm>
            <a:off x="677334" y="609600"/>
            <a:ext cx="3843375" cy="5175624"/>
          </a:xfrm>
        </p:spPr>
        <p:txBody>
          <a:bodyPr anchor="ctr">
            <a:normAutofit/>
          </a:bodyPr>
          <a:lstStyle/>
          <a:p>
            <a:r>
              <a:rPr lang="da-DK" b="1" dirty="0">
                <a:solidFill>
                  <a:schemeClr val="tx1">
                    <a:lumMod val="85000"/>
                    <a:lumOff val="15000"/>
                  </a:schemeClr>
                </a:solidFill>
              </a:rPr>
              <a:t>At være frivillig </a:t>
            </a:r>
            <a:br>
              <a:rPr lang="da-DK" dirty="0">
                <a:solidFill>
                  <a:schemeClr val="tx1">
                    <a:lumMod val="85000"/>
                    <a:lumOff val="15000"/>
                  </a:schemeClr>
                </a:solidFill>
              </a:rPr>
            </a:br>
            <a:br>
              <a:rPr lang="da-DK" dirty="0">
                <a:solidFill>
                  <a:schemeClr val="tx1">
                    <a:lumMod val="85000"/>
                    <a:lumOff val="15000"/>
                  </a:schemeClr>
                </a:solidFill>
              </a:rPr>
            </a:br>
            <a:r>
              <a:rPr lang="da-DK" dirty="0">
                <a:solidFill>
                  <a:schemeClr val="tx1">
                    <a:lumMod val="85000"/>
                    <a:lumOff val="15000"/>
                  </a:schemeClr>
                </a:solidFill>
              </a:rPr>
              <a:t>- en rolle og en funktion i aftalt tid og rum</a:t>
            </a:r>
          </a:p>
        </p:txBody>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ladsholder til indhold 2">
            <a:extLst>
              <a:ext uri="{FF2B5EF4-FFF2-40B4-BE49-F238E27FC236}">
                <a16:creationId xmlns:a16="http://schemas.microsoft.com/office/drawing/2014/main" id="{0D9B2072-1A01-1096-8AD7-15DFFA06CCEA}"/>
              </a:ext>
            </a:extLst>
          </p:cNvPr>
          <p:cNvSpPr>
            <a:spLocks noGrp="1"/>
          </p:cNvSpPr>
          <p:nvPr>
            <p:ph idx="1"/>
          </p:nvPr>
        </p:nvSpPr>
        <p:spPr>
          <a:xfrm>
            <a:off x="5438992" y="609600"/>
            <a:ext cx="6545226" cy="5684519"/>
          </a:xfrm>
        </p:spPr>
        <p:txBody>
          <a:bodyPr anchor="ctr">
            <a:normAutofit lnSpcReduction="10000"/>
          </a:bodyPr>
          <a:lstStyle/>
          <a:p>
            <a:pPr>
              <a:lnSpc>
                <a:spcPct val="90000"/>
              </a:lnSpc>
            </a:pPr>
            <a:r>
              <a:rPr lang="da-DK" sz="2000" dirty="0">
                <a:solidFill>
                  <a:schemeClr val="bg1"/>
                </a:solidFill>
              </a:rPr>
              <a:t>Tidsforpligtelse – du skal vær villig til at afsætte tid, hvilket kan variere</a:t>
            </a:r>
          </a:p>
          <a:p>
            <a:pPr>
              <a:lnSpc>
                <a:spcPct val="90000"/>
              </a:lnSpc>
            </a:pPr>
            <a:r>
              <a:rPr lang="da-DK" sz="2000" dirty="0">
                <a:solidFill>
                  <a:schemeClr val="bg1"/>
                </a:solidFill>
              </a:rPr>
              <a:t>Engagement – have en passion for foreningens mål og et personligt formål med at være frivillig</a:t>
            </a:r>
          </a:p>
          <a:p>
            <a:pPr>
              <a:lnSpc>
                <a:spcPct val="90000"/>
              </a:lnSpc>
            </a:pPr>
            <a:r>
              <a:rPr lang="da-DK" sz="2000" dirty="0">
                <a:solidFill>
                  <a:schemeClr val="bg1"/>
                </a:solidFill>
              </a:rPr>
              <a:t>Færdigheder – såvel personlige, relationelle som praktiske</a:t>
            </a:r>
          </a:p>
          <a:p>
            <a:pPr>
              <a:lnSpc>
                <a:spcPct val="90000"/>
              </a:lnSpc>
            </a:pPr>
            <a:r>
              <a:rPr lang="da-DK" sz="2000" dirty="0">
                <a:solidFill>
                  <a:schemeClr val="bg1"/>
                </a:solidFill>
              </a:rPr>
              <a:t>Åbenhed over for at lære nyt, at træne og udvikle sig, selvrefleksion</a:t>
            </a:r>
          </a:p>
          <a:p>
            <a:pPr>
              <a:lnSpc>
                <a:spcPct val="90000"/>
              </a:lnSpc>
            </a:pPr>
            <a:r>
              <a:rPr lang="da-DK" sz="2000" dirty="0">
                <a:solidFill>
                  <a:schemeClr val="bg1"/>
                </a:solidFill>
              </a:rPr>
              <a:t>Fleksibilitet – det er og bliver ikke altid som du forestiller dig</a:t>
            </a:r>
          </a:p>
          <a:p>
            <a:pPr>
              <a:lnSpc>
                <a:spcPct val="90000"/>
              </a:lnSpc>
            </a:pPr>
            <a:r>
              <a:rPr lang="da-DK" sz="2000" dirty="0">
                <a:solidFill>
                  <a:schemeClr val="bg1"/>
                </a:solidFill>
              </a:rPr>
              <a:t>Empati og respekt – forståelse for andre og holde sig selv fri</a:t>
            </a:r>
          </a:p>
          <a:p>
            <a:pPr>
              <a:lnSpc>
                <a:spcPct val="90000"/>
              </a:lnSpc>
            </a:pPr>
            <a:r>
              <a:rPr lang="da-DK" sz="2000" dirty="0">
                <a:solidFill>
                  <a:schemeClr val="bg1"/>
                </a:solidFill>
              </a:rPr>
              <a:t>Kommunikation – være undersøgende, fordomsfri, aktiv lyttende, tålmodig</a:t>
            </a:r>
          </a:p>
          <a:p>
            <a:pPr>
              <a:lnSpc>
                <a:spcPct val="90000"/>
              </a:lnSpc>
            </a:pPr>
            <a:r>
              <a:rPr lang="da-DK" sz="2000" dirty="0">
                <a:solidFill>
                  <a:schemeClr val="bg1"/>
                </a:solidFill>
              </a:rPr>
              <a:t>Mødeledelse – facilitere processer</a:t>
            </a:r>
          </a:p>
          <a:p>
            <a:pPr>
              <a:lnSpc>
                <a:spcPct val="90000"/>
              </a:lnSpc>
            </a:pPr>
            <a:r>
              <a:rPr lang="da-DK" sz="2000" dirty="0">
                <a:solidFill>
                  <a:schemeClr val="bg1"/>
                </a:solidFill>
              </a:rPr>
              <a:t>Robust og sætte grænser – kende sig selv og kunne konfrontere venligt OG passe på sig selv</a:t>
            </a:r>
          </a:p>
          <a:p>
            <a:pPr>
              <a:lnSpc>
                <a:spcPct val="90000"/>
              </a:lnSpc>
            </a:pPr>
            <a:r>
              <a:rPr lang="da-DK" sz="2000" dirty="0">
                <a:solidFill>
                  <a:schemeClr val="bg1"/>
                </a:solidFill>
              </a:rPr>
              <a:t>Søge hjælp i tide, få supervision</a:t>
            </a:r>
          </a:p>
        </p:txBody>
      </p:sp>
    </p:spTree>
    <p:extLst>
      <p:ext uri="{BB962C8B-B14F-4D97-AF65-F5344CB8AC3E}">
        <p14:creationId xmlns:p14="http://schemas.microsoft.com/office/powerpoint/2010/main" val="1048715815"/>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3EA936-C6DB-26B3-EC08-24C13A8CD3E5}"/>
              </a:ext>
            </a:extLst>
          </p:cNvPr>
          <p:cNvSpPr>
            <a:spLocks noGrp="1"/>
          </p:cNvSpPr>
          <p:nvPr>
            <p:ph type="title"/>
          </p:nvPr>
        </p:nvSpPr>
        <p:spPr>
          <a:xfrm>
            <a:off x="2786047" y="365760"/>
            <a:ext cx="6487955" cy="853441"/>
          </a:xfrm>
        </p:spPr>
        <p:txBody>
          <a:bodyPr>
            <a:normAutofit/>
          </a:bodyPr>
          <a:lstStyle/>
          <a:p>
            <a:r>
              <a:rPr lang="da-DK" dirty="0"/>
              <a:t>Facilitering af et cafémøde 1</a:t>
            </a:r>
          </a:p>
        </p:txBody>
      </p:sp>
      <p:pic>
        <p:nvPicPr>
          <p:cNvPr id="5" name="Picture 4">
            <a:extLst>
              <a:ext uri="{FF2B5EF4-FFF2-40B4-BE49-F238E27FC236}">
                <a16:creationId xmlns:a16="http://schemas.microsoft.com/office/drawing/2014/main" id="{CEADECE9-84E6-E57F-204A-181647A5395D}"/>
              </a:ext>
            </a:extLst>
          </p:cNvPr>
          <p:cNvPicPr>
            <a:picLocks noChangeAspect="1"/>
          </p:cNvPicPr>
          <p:nvPr/>
        </p:nvPicPr>
        <p:blipFill>
          <a:blip r:embed="rId2">
            <a:duotone>
              <a:prstClr val="black"/>
              <a:schemeClr val="tx2">
                <a:tint val="45000"/>
                <a:satMod val="400000"/>
              </a:schemeClr>
            </a:duotone>
          </a:blip>
          <a:srcRect l="41118" r="36517" b="-1"/>
          <a:stretch>
            <a:fillRect/>
          </a:stretch>
        </p:blipFill>
        <p:spPr>
          <a:xfrm>
            <a:off x="20" y="10"/>
            <a:ext cx="2734036" cy="6876278"/>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p:spPr>
      </p:pic>
      <p:sp>
        <p:nvSpPr>
          <p:cNvPr id="9" name="Isosceles Triangle 8">
            <a:extLst>
              <a:ext uri="{FF2B5EF4-FFF2-40B4-BE49-F238E27FC236}">
                <a16:creationId xmlns:a16="http://schemas.microsoft.com/office/drawing/2014/main" id="{518E5A25-92C5-4F27-8E26-0AAAB0CDC8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191846"/>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3" name="Pladsholder til indhold 2">
            <a:extLst>
              <a:ext uri="{FF2B5EF4-FFF2-40B4-BE49-F238E27FC236}">
                <a16:creationId xmlns:a16="http://schemas.microsoft.com/office/drawing/2014/main" id="{8236D3B8-238E-AA88-2204-0B44119B84D3}"/>
              </a:ext>
            </a:extLst>
          </p:cNvPr>
          <p:cNvSpPr>
            <a:spLocks noGrp="1"/>
          </p:cNvSpPr>
          <p:nvPr>
            <p:ph idx="1"/>
          </p:nvPr>
        </p:nvSpPr>
        <p:spPr>
          <a:xfrm>
            <a:off x="2301240" y="1463041"/>
            <a:ext cx="8183880" cy="5059680"/>
          </a:xfrm>
        </p:spPr>
        <p:txBody>
          <a:bodyPr>
            <a:normAutofit/>
          </a:bodyPr>
          <a:lstStyle/>
          <a:p>
            <a:pPr>
              <a:lnSpc>
                <a:spcPct val="90000"/>
              </a:lnSpc>
            </a:pPr>
            <a:r>
              <a:rPr lang="da-DK" sz="2000" dirty="0"/>
              <a:t>Forberedelse og formål med aktiviteten</a:t>
            </a:r>
          </a:p>
          <a:p>
            <a:pPr lvl="1">
              <a:lnSpc>
                <a:spcPct val="90000"/>
              </a:lnSpc>
            </a:pPr>
            <a:r>
              <a:rPr lang="da-DK" sz="2000" dirty="0"/>
              <a:t>Hvad vil vi gerne opnå/undgå med dagens aktivitet, dele erfaringer, støtte, videns input, forståelse, bearbejdning, perspektivere følelsesmæssig forløsning, anerkendelse, accept</a:t>
            </a:r>
          </a:p>
          <a:p>
            <a:pPr>
              <a:lnSpc>
                <a:spcPct val="90000"/>
              </a:lnSpc>
            </a:pPr>
            <a:r>
              <a:rPr lang="da-DK" sz="2000" dirty="0"/>
              <a:t>Sted og tidsrum</a:t>
            </a:r>
          </a:p>
          <a:p>
            <a:pPr lvl="1">
              <a:lnSpc>
                <a:spcPct val="90000"/>
              </a:lnSpc>
            </a:pPr>
            <a:r>
              <a:rPr lang="da-DK" sz="2000" dirty="0"/>
              <a:t>Rummets indretning, imødekommende og uforstyrret, sørge for retvisende indhold og stedsangivelse i annonceringen </a:t>
            </a:r>
          </a:p>
          <a:p>
            <a:pPr>
              <a:lnSpc>
                <a:spcPct val="90000"/>
              </a:lnSpc>
            </a:pPr>
            <a:r>
              <a:rPr lang="da-DK" sz="2000" dirty="0"/>
              <a:t>Fortrolighed</a:t>
            </a:r>
          </a:p>
          <a:p>
            <a:pPr lvl="1">
              <a:lnSpc>
                <a:spcPct val="90000"/>
              </a:lnSpc>
            </a:pPr>
            <a:r>
              <a:rPr lang="da-DK" sz="2000" dirty="0"/>
              <a:t>Understrege vigtigheden af fortrolighed og tavshedspligt og respekt for hinandens oplevelser og fortællinger</a:t>
            </a:r>
          </a:p>
          <a:p>
            <a:pPr>
              <a:lnSpc>
                <a:spcPct val="90000"/>
              </a:lnSpc>
            </a:pPr>
            <a:r>
              <a:rPr lang="da-DK" sz="2000" dirty="0"/>
              <a:t>Velkomst</a:t>
            </a:r>
          </a:p>
          <a:p>
            <a:pPr lvl="1">
              <a:lnSpc>
                <a:spcPct val="90000"/>
              </a:lnSpc>
            </a:pPr>
            <a:r>
              <a:rPr lang="da-DK" sz="2000" dirty="0"/>
              <a:t>Give deltagerne mulighed for at præsentere sig, hvem de har mistet og andet de finder vigtigt. Sørg gerne for at der lidt at drikke og spise og lidt lommetørklæder</a:t>
            </a:r>
          </a:p>
          <a:p>
            <a:pPr>
              <a:lnSpc>
                <a:spcPct val="90000"/>
              </a:lnSpc>
            </a:pPr>
            <a:endParaRPr lang="da-DK" sz="1500" dirty="0"/>
          </a:p>
          <a:p>
            <a:pPr>
              <a:lnSpc>
                <a:spcPct val="90000"/>
              </a:lnSpc>
            </a:pPr>
            <a:endParaRPr lang="da-DK" sz="1500" dirty="0"/>
          </a:p>
        </p:txBody>
      </p:sp>
    </p:spTree>
    <p:extLst>
      <p:ext uri="{BB962C8B-B14F-4D97-AF65-F5344CB8AC3E}">
        <p14:creationId xmlns:p14="http://schemas.microsoft.com/office/powerpoint/2010/main" val="652072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7A2A27-7834-F1E8-0BDC-2CC69E43EF12}"/>
              </a:ext>
            </a:extLst>
          </p:cNvPr>
          <p:cNvSpPr>
            <a:spLocks noGrp="1"/>
          </p:cNvSpPr>
          <p:nvPr>
            <p:ph type="title"/>
          </p:nvPr>
        </p:nvSpPr>
        <p:spPr>
          <a:xfrm>
            <a:off x="677334" y="167640"/>
            <a:ext cx="8596668" cy="746760"/>
          </a:xfrm>
        </p:spPr>
        <p:txBody>
          <a:bodyPr/>
          <a:lstStyle/>
          <a:p>
            <a:r>
              <a:rPr lang="da-DK" dirty="0"/>
              <a:t>Facilitering af et cafémøde 2</a:t>
            </a:r>
          </a:p>
        </p:txBody>
      </p:sp>
      <p:sp>
        <p:nvSpPr>
          <p:cNvPr id="3" name="Pladsholder til indhold 2">
            <a:extLst>
              <a:ext uri="{FF2B5EF4-FFF2-40B4-BE49-F238E27FC236}">
                <a16:creationId xmlns:a16="http://schemas.microsoft.com/office/drawing/2014/main" id="{AECADBB8-67F0-F97D-9B17-43305FEA9FF6}"/>
              </a:ext>
            </a:extLst>
          </p:cNvPr>
          <p:cNvSpPr>
            <a:spLocks noGrp="1"/>
          </p:cNvSpPr>
          <p:nvPr>
            <p:ph idx="1"/>
          </p:nvPr>
        </p:nvSpPr>
        <p:spPr>
          <a:xfrm>
            <a:off x="396240" y="990600"/>
            <a:ext cx="10393680" cy="5455921"/>
          </a:xfrm>
        </p:spPr>
        <p:txBody>
          <a:bodyPr>
            <a:noAutofit/>
          </a:bodyPr>
          <a:lstStyle/>
          <a:p>
            <a:r>
              <a:rPr lang="da-DK" sz="2000" dirty="0"/>
              <a:t>Struktur</a:t>
            </a:r>
          </a:p>
          <a:p>
            <a:pPr lvl="1"/>
            <a:r>
              <a:rPr lang="da-DK" sz="2000" dirty="0"/>
              <a:t>Udveksling af historier, dele erfaringer og måder at håndtere hverdagen på</a:t>
            </a:r>
          </a:p>
          <a:p>
            <a:pPr lvl="2"/>
            <a:r>
              <a:rPr lang="da-DK" sz="2000" dirty="0"/>
              <a:t>Hav evt. åbne spørgsmål parat</a:t>
            </a:r>
          </a:p>
          <a:p>
            <a:pPr lvl="1"/>
            <a:r>
              <a:rPr lang="da-DK" sz="2000" dirty="0"/>
              <a:t>Tale kort om liv og død, foredrag udefra med tematisk fokus</a:t>
            </a:r>
          </a:p>
          <a:p>
            <a:pPr lvl="1"/>
            <a:r>
              <a:rPr lang="da-DK" sz="2000" dirty="0"/>
              <a:t>Walk &amp; Talk i lokalområdet, hvor vi går to og to, evt. skifter efter lidt tid</a:t>
            </a:r>
          </a:p>
          <a:p>
            <a:r>
              <a:rPr lang="da-DK" sz="2000" dirty="0"/>
              <a:t>Facilitering af mødet</a:t>
            </a:r>
          </a:p>
          <a:p>
            <a:pPr lvl="1"/>
            <a:r>
              <a:rPr lang="da-DK" sz="2000" dirty="0"/>
              <a:t>Forklar jeres rolle som mødeledere, at I medvirker til at alle får talemulighed, bliver respektfuldt behandlet og at tiden fordeles fair. Desuden at tiden overholdes og der holdes pauser. Forklar ligeledes, at I griber ind, hvis nogen ikke har det godt</a:t>
            </a:r>
          </a:p>
          <a:p>
            <a:r>
              <a:rPr lang="da-DK" sz="2000" dirty="0"/>
              <a:t>Afslutning</a:t>
            </a:r>
          </a:p>
          <a:p>
            <a:pPr lvl="1"/>
            <a:r>
              <a:rPr lang="da-DK" sz="2000" dirty="0"/>
              <a:t>Give deltagerne mulighed for at udtrykke, hvordan mødet har været og hør gerne om ønsker til fremtidige møder</a:t>
            </a:r>
          </a:p>
          <a:p>
            <a:pPr lvl="1"/>
            <a:r>
              <a:rPr lang="da-DK" sz="2000" dirty="0"/>
              <a:t>Tak deltagerne for deres åbenhed og fremmøde og at I ser frem til at se dem igen.</a:t>
            </a:r>
          </a:p>
        </p:txBody>
      </p:sp>
    </p:spTree>
    <p:extLst>
      <p:ext uri="{BB962C8B-B14F-4D97-AF65-F5344CB8AC3E}">
        <p14:creationId xmlns:p14="http://schemas.microsoft.com/office/powerpoint/2010/main" val="3210595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0BC2D5-E133-4A30-3308-ECB5D5233C86}"/>
              </a:ext>
            </a:extLst>
          </p:cNvPr>
          <p:cNvSpPr>
            <a:spLocks noGrp="1"/>
          </p:cNvSpPr>
          <p:nvPr>
            <p:ph type="title"/>
          </p:nvPr>
        </p:nvSpPr>
        <p:spPr>
          <a:xfrm>
            <a:off x="677334" y="259080"/>
            <a:ext cx="8596668" cy="746760"/>
          </a:xfrm>
        </p:spPr>
        <p:txBody>
          <a:bodyPr/>
          <a:lstStyle/>
          <a:p>
            <a:r>
              <a:rPr lang="da-DK" dirty="0"/>
              <a:t>Faldgrupper, overføring og overstyring</a:t>
            </a:r>
          </a:p>
        </p:txBody>
      </p:sp>
      <p:sp>
        <p:nvSpPr>
          <p:cNvPr id="3" name="Pladsholder til indhold 2">
            <a:extLst>
              <a:ext uri="{FF2B5EF4-FFF2-40B4-BE49-F238E27FC236}">
                <a16:creationId xmlns:a16="http://schemas.microsoft.com/office/drawing/2014/main" id="{088D0F47-9EF7-6E0D-D506-859C779E5781}"/>
              </a:ext>
            </a:extLst>
          </p:cNvPr>
          <p:cNvSpPr>
            <a:spLocks noGrp="1"/>
          </p:cNvSpPr>
          <p:nvPr>
            <p:ph idx="1"/>
          </p:nvPr>
        </p:nvSpPr>
        <p:spPr>
          <a:xfrm>
            <a:off x="677334" y="1112520"/>
            <a:ext cx="9685866" cy="5486400"/>
          </a:xfrm>
        </p:spPr>
        <p:txBody>
          <a:bodyPr>
            <a:noAutofit/>
          </a:bodyPr>
          <a:lstStyle/>
          <a:p>
            <a:r>
              <a:rPr lang="da-DK" sz="2000" dirty="0"/>
              <a:t>Tage ansvar for deltagernes måde at have det på</a:t>
            </a:r>
          </a:p>
          <a:p>
            <a:r>
              <a:rPr lang="da-DK" sz="2000" dirty="0"/>
              <a:t>Forsøge at løse deltagerens udfordringer, forløse smerte – redde vedkommende</a:t>
            </a:r>
          </a:p>
          <a:p>
            <a:r>
              <a:rPr lang="da-DK" sz="2000" dirty="0"/>
              <a:t>Holde med bestemte, forfordele dem du er enige med</a:t>
            </a:r>
          </a:p>
          <a:p>
            <a:r>
              <a:rPr lang="da-DK" sz="2000" dirty="0"/>
              <a:t>Fokus på dem der ligner og har samme smerte eller tab, som du selv</a:t>
            </a:r>
          </a:p>
          <a:p>
            <a:r>
              <a:rPr lang="da-DK" sz="2000" dirty="0"/>
              <a:t>Ser det der sker i gruppen som en opgave, du skal løse</a:t>
            </a:r>
          </a:p>
          <a:p>
            <a:r>
              <a:rPr lang="da-DK" sz="2000" dirty="0"/>
              <a:t>Oplever et behov for at kunne forsvare eller forklare, det der foregår</a:t>
            </a:r>
          </a:p>
          <a:p>
            <a:r>
              <a:rPr lang="da-DK" sz="2000" dirty="0"/>
              <a:t>Kommer til at overføre den måde du har det på over på en deltager, ”sådan må du da også have det” eller ”jeg mener, at du skal gøre eller forstå det på denne måde”.</a:t>
            </a:r>
          </a:p>
          <a:p>
            <a:r>
              <a:rPr lang="da-DK" sz="2000" dirty="0"/>
              <a:t>Lede efter konklusioner eller sandhed</a:t>
            </a:r>
          </a:p>
          <a:p>
            <a:r>
              <a:rPr lang="da-DK" sz="2000" dirty="0"/>
              <a:t>Blive for personligt involveret i bestemte deltagere eller et bestemt indhold</a:t>
            </a:r>
          </a:p>
          <a:p>
            <a:r>
              <a:rPr lang="da-DK" sz="2000" dirty="0"/>
              <a:t>Har antagelser eller fordomme</a:t>
            </a:r>
          </a:p>
          <a:p>
            <a:r>
              <a:rPr lang="da-DK" sz="2000" dirty="0"/>
              <a:t>Bruge klichéer</a:t>
            </a:r>
          </a:p>
        </p:txBody>
      </p:sp>
    </p:spTree>
    <p:extLst>
      <p:ext uri="{BB962C8B-B14F-4D97-AF65-F5344CB8AC3E}">
        <p14:creationId xmlns:p14="http://schemas.microsoft.com/office/powerpoint/2010/main" val="524731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8509E56-D31C-5EEC-BAA4-E2444A166966}"/>
              </a:ext>
            </a:extLst>
          </p:cNvPr>
          <p:cNvSpPr>
            <a:spLocks noGrp="1"/>
          </p:cNvSpPr>
          <p:nvPr>
            <p:ph type="title"/>
          </p:nvPr>
        </p:nvSpPr>
        <p:spPr>
          <a:xfrm>
            <a:off x="1286933" y="609600"/>
            <a:ext cx="10197494" cy="1099457"/>
          </a:xfrm>
        </p:spPr>
        <p:txBody>
          <a:bodyPr>
            <a:normAutofit/>
          </a:bodyPr>
          <a:lstStyle/>
          <a:p>
            <a:r>
              <a:rPr lang="da-DK" dirty="0"/>
              <a:t>Det ville være bedre, hvis du kan 1:</a:t>
            </a:r>
          </a:p>
        </p:txBody>
      </p:sp>
      <p:sp>
        <p:nvSpPr>
          <p:cNvPr id="20" name="Isosceles Triangle 19">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2" name="Isosceles Triangle 21">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graphicFrame>
        <p:nvGraphicFramePr>
          <p:cNvPr id="5" name="Pladsholder til indhold 2">
            <a:extLst>
              <a:ext uri="{FF2B5EF4-FFF2-40B4-BE49-F238E27FC236}">
                <a16:creationId xmlns:a16="http://schemas.microsoft.com/office/drawing/2014/main" id="{01D123CD-8E50-5A6F-855A-05E6F02DEC89}"/>
              </a:ext>
            </a:extLst>
          </p:cNvPr>
          <p:cNvGraphicFramePr>
            <a:graphicFrameLocks noGrp="1"/>
          </p:cNvGraphicFramePr>
          <p:nvPr>
            <p:ph idx="1"/>
            <p:extLst>
              <p:ext uri="{D42A27DB-BD31-4B8C-83A1-F6EECF244321}">
                <p14:modId xmlns:p14="http://schemas.microsoft.com/office/powerpoint/2010/main" val="3093241357"/>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69172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6D34938-003E-45F3-3366-EDECA45E1B1C}"/>
              </a:ext>
            </a:extLst>
          </p:cNvPr>
          <p:cNvSpPr>
            <a:spLocks noGrp="1"/>
          </p:cNvSpPr>
          <p:nvPr>
            <p:ph type="title"/>
          </p:nvPr>
        </p:nvSpPr>
        <p:spPr>
          <a:xfrm>
            <a:off x="1286933" y="609600"/>
            <a:ext cx="10197494" cy="1099457"/>
          </a:xfrm>
        </p:spPr>
        <p:txBody>
          <a:bodyPr>
            <a:normAutofit/>
          </a:bodyPr>
          <a:lstStyle/>
          <a:p>
            <a:r>
              <a:rPr lang="da-DK" dirty="0"/>
              <a:t>Det ville være bedre, hvis du kan 2:</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graphicFrame>
        <p:nvGraphicFramePr>
          <p:cNvPr id="5" name="Pladsholder til indhold 2">
            <a:extLst>
              <a:ext uri="{FF2B5EF4-FFF2-40B4-BE49-F238E27FC236}">
                <a16:creationId xmlns:a16="http://schemas.microsoft.com/office/drawing/2014/main" id="{145C3254-BA70-197A-9548-17D4C2A17E85}"/>
              </a:ext>
            </a:extLst>
          </p:cNvPr>
          <p:cNvGraphicFramePr>
            <a:graphicFrameLocks noGrp="1"/>
          </p:cNvGraphicFramePr>
          <p:nvPr>
            <p:ph idx="1"/>
            <p:extLst>
              <p:ext uri="{D42A27DB-BD31-4B8C-83A1-F6EECF244321}">
                <p14:modId xmlns:p14="http://schemas.microsoft.com/office/powerpoint/2010/main" val="1636862025"/>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0498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9A1E8DE-2655-2597-267F-1F3F73088128}"/>
              </a:ext>
            </a:extLst>
          </p:cNvPr>
          <p:cNvSpPr>
            <a:spLocks noGrp="1"/>
          </p:cNvSpPr>
          <p:nvPr>
            <p:ph type="title"/>
          </p:nvPr>
        </p:nvSpPr>
        <p:spPr>
          <a:xfrm>
            <a:off x="914404" y="1179151"/>
            <a:ext cx="3261356" cy="4463889"/>
          </a:xfrm>
        </p:spPr>
        <p:txBody>
          <a:bodyPr anchor="ctr">
            <a:normAutofit/>
          </a:bodyPr>
          <a:lstStyle/>
          <a:p>
            <a:r>
              <a:rPr lang="da-DK" sz="3300" dirty="0"/>
              <a:t>Aktiv lytning og empatisk kommunikation</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32392922-97A0-BE21-9E52-6D7A83A5DFD3}"/>
              </a:ext>
            </a:extLst>
          </p:cNvPr>
          <p:cNvSpPr>
            <a:spLocks noGrp="1"/>
          </p:cNvSpPr>
          <p:nvPr>
            <p:ph idx="1"/>
          </p:nvPr>
        </p:nvSpPr>
        <p:spPr>
          <a:xfrm>
            <a:off x="4846321" y="640080"/>
            <a:ext cx="6675118" cy="5836919"/>
          </a:xfrm>
        </p:spPr>
        <p:txBody>
          <a:bodyPr anchor="ctr">
            <a:normAutofit/>
          </a:bodyPr>
          <a:lstStyle/>
          <a:p>
            <a:pPr>
              <a:lnSpc>
                <a:spcPct val="90000"/>
              </a:lnSpc>
            </a:pPr>
            <a:r>
              <a:rPr lang="da-DK" dirty="0"/>
              <a:t>Hvordan har du det i dag?</a:t>
            </a:r>
          </a:p>
          <a:p>
            <a:pPr>
              <a:lnSpc>
                <a:spcPct val="90000"/>
              </a:lnSpc>
            </a:pPr>
            <a:r>
              <a:rPr lang="da-DK" dirty="0"/>
              <a:t>Vil du dele nogle af dine minder?</a:t>
            </a:r>
          </a:p>
          <a:p>
            <a:pPr>
              <a:lnSpc>
                <a:spcPct val="90000"/>
              </a:lnSpc>
            </a:pPr>
            <a:r>
              <a:rPr lang="da-DK" dirty="0"/>
              <a:t>Hvad har været sværest for dig siden selvmordet?</a:t>
            </a:r>
          </a:p>
          <a:p>
            <a:pPr>
              <a:lnSpc>
                <a:spcPct val="90000"/>
              </a:lnSpc>
            </a:pPr>
            <a:r>
              <a:rPr lang="da-DK" dirty="0"/>
              <a:t>Er der noget, du ønsker andre ville være bedre til at forstå?</a:t>
            </a:r>
          </a:p>
          <a:p>
            <a:pPr>
              <a:lnSpc>
                <a:spcPct val="90000"/>
              </a:lnSpc>
            </a:pPr>
            <a:r>
              <a:rPr lang="da-DK" dirty="0"/>
              <a:t>Hvordan kan du få bedre støtte?</a:t>
            </a:r>
          </a:p>
          <a:p>
            <a:pPr>
              <a:lnSpc>
                <a:spcPct val="90000"/>
              </a:lnSpc>
            </a:pPr>
            <a:r>
              <a:rPr lang="da-DK" dirty="0"/>
              <a:t>Hvilke aktiviteter eller ritualer kunne være støttende for dig?</a:t>
            </a:r>
          </a:p>
          <a:p>
            <a:pPr>
              <a:lnSpc>
                <a:spcPct val="90000"/>
              </a:lnSpc>
            </a:pPr>
            <a:r>
              <a:rPr lang="da-DK" dirty="0"/>
              <a:t> hvad satte du mest pris på hos den afdøde?</a:t>
            </a:r>
          </a:p>
          <a:p>
            <a:pPr>
              <a:lnSpc>
                <a:spcPct val="90000"/>
              </a:lnSpc>
            </a:pPr>
            <a:r>
              <a:rPr lang="da-DK" dirty="0"/>
              <a:t>Hvilke historier eller minder bringer dig glæde for tiden?</a:t>
            </a:r>
          </a:p>
          <a:p>
            <a:pPr>
              <a:lnSpc>
                <a:spcPct val="90000"/>
              </a:lnSpc>
            </a:pPr>
            <a:r>
              <a:rPr lang="da-DK" dirty="0"/>
              <a:t>Kender du nogen, du kan tale med om dine tanker og følelser)</a:t>
            </a:r>
          </a:p>
          <a:p>
            <a:pPr>
              <a:lnSpc>
                <a:spcPct val="90000"/>
              </a:lnSpc>
            </a:pPr>
            <a:r>
              <a:rPr lang="da-DK" dirty="0"/>
              <a:t>Er der noget, du føler, folk tæt på dig ikke forstår?</a:t>
            </a:r>
          </a:p>
          <a:p>
            <a:pPr>
              <a:lnSpc>
                <a:spcPct val="90000"/>
              </a:lnSpc>
            </a:pPr>
            <a:r>
              <a:rPr lang="da-DK" dirty="0"/>
              <a:t>Har der været øjeblikke, hvor du føler du hat kunnet trække vejret?</a:t>
            </a:r>
          </a:p>
          <a:p>
            <a:pPr>
              <a:lnSpc>
                <a:spcPct val="90000"/>
              </a:lnSpc>
            </a:pPr>
            <a:endParaRPr lang="da-DK" sz="1500" dirty="0"/>
          </a:p>
          <a:p>
            <a:pPr>
              <a:lnSpc>
                <a:spcPct val="90000"/>
              </a:lnSpc>
            </a:pPr>
            <a:endParaRPr lang="da-DK" sz="1500" dirty="0"/>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Tree>
    <p:extLst>
      <p:ext uri="{BB962C8B-B14F-4D97-AF65-F5344CB8AC3E}">
        <p14:creationId xmlns:p14="http://schemas.microsoft.com/office/powerpoint/2010/main" val="3265033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1C4315-CCCE-C044-2396-3DB5DEF267BD}"/>
              </a:ext>
            </a:extLst>
          </p:cNvPr>
          <p:cNvSpPr>
            <a:spLocks noGrp="1"/>
          </p:cNvSpPr>
          <p:nvPr>
            <p:ph type="title"/>
          </p:nvPr>
        </p:nvSpPr>
        <p:spPr>
          <a:xfrm>
            <a:off x="677334" y="290818"/>
            <a:ext cx="8596668" cy="615193"/>
          </a:xfrm>
        </p:spPr>
        <p:txBody>
          <a:bodyPr>
            <a:normAutofit fontScale="90000"/>
          </a:bodyPr>
          <a:lstStyle/>
          <a:p>
            <a:r>
              <a:rPr lang="da-DK" dirty="0"/>
              <a:t>Konfrontation</a:t>
            </a:r>
          </a:p>
        </p:txBody>
      </p:sp>
      <p:sp>
        <p:nvSpPr>
          <p:cNvPr id="3" name="Pladsholder til indhold 2">
            <a:extLst>
              <a:ext uri="{FF2B5EF4-FFF2-40B4-BE49-F238E27FC236}">
                <a16:creationId xmlns:a16="http://schemas.microsoft.com/office/drawing/2014/main" id="{5470D009-8660-DD09-F201-9156F1DB19E4}"/>
              </a:ext>
            </a:extLst>
          </p:cNvPr>
          <p:cNvSpPr>
            <a:spLocks noGrp="1"/>
          </p:cNvSpPr>
          <p:nvPr>
            <p:ph idx="1"/>
          </p:nvPr>
        </p:nvSpPr>
        <p:spPr>
          <a:xfrm>
            <a:off x="677334" y="1140903"/>
            <a:ext cx="8596668" cy="4900459"/>
          </a:xfrm>
        </p:spPr>
        <p:txBody>
          <a:bodyPr>
            <a:normAutofit fontScale="92500" lnSpcReduction="20000"/>
          </a:bodyPr>
          <a:lstStyle/>
          <a:p>
            <a:pPr lvl="0"/>
            <a:r>
              <a:rPr lang="da-DK" dirty="0"/>
              <a:t>STOP - stands ulykken, stop det der foregår: ”Lige nu gør du ….”, ”lige nu sagde du, at …” </a:t>
            </a:r>
            <a:br>
              <a:rPr lang="da-DK" dirty="0"/>
            </a:br>
            <a:endParaRPr lang="da-DK" dirty="0"/>
          </a:p>
          <a:p>
            <a:pPr lvl="0"/>
            <a:r>
              <a:rPr lang="da-DK" dirty="0"/>
              <a:t>BESKRIV virkningerne af det der foregår, fortæl den anden part, hvad det gør ved dig og situationen, at tingene foregår på den måde, som det gør.</a:t>
            </a:r>
            <a:br>
              <a:rPr lang="da-DK" dirty="0"/>
            </a:br>
            <a:r>
              <a:rPr lang="da-DK" dirty="0"/>
              <a:t>Udtryk det ud fra dit perspektiv: ”Når du siger …, så oplever jeg, at....", "jeg ser ..." - undgå at sige "du gør ..." </a:t>
            </a:r>
            <a:br>
              <a:rPr lang="da-DK" dirty="0"/>
            </a:br>
            <a:endParaRPr lang="da-DK" dirty="0"/>
          </a:p>
          <a:p>
            <a:pPr lvl="0"/>
            <a:r>
              <a:rPr lang="da-DK" dirty="0"/>
              <a:t>UDTRYK dit ØNSKE, hvad du mener, ville være bedre og mere gavnligt for samtalen, processen - udtryk dit ønske og behov </a:t>
            </a:r>
            <a:br>
              <a:rPr lang="da-DK" dirty="0"/>
            </a:br>
            <a:endParaRPr lang="da-DK" dirty="0"/>
          </a:p>
          <a:p>
            <a:pPr lvl="0"/>
            <a:r>
              <a:rPr lang="da-DK" dirty="0"/>
              <a:t>INVITER den anden: spørg om den anden part vil være med til at finde en bedre måde at samtale på, forhandle på, behandle hinanden på, mv. </a:t>
            </a:r>
            <a:br>
              <a:rPr lang="da-DK" dirty="0"/>
            </a:br>
            <a:endParaRPr lang="da-DK" dirty="0"/>
          </a:p>
          <a:p>
            <a:pPr lvl="0"/>
            <a:r>
              <a:rPr lang="da-DK" dirty="0"/>
              <a:t>AFTALE - lav en aftale om ikke kun hvad I skal tale om, men også (og lige så vigtigt) hvordan samtalen/samarbejdet skal foregå</a:t>
            </a:r>
            <a:br>
              <a:rPr lang="da-DK" dirty="0"/>
            </a:br>
            <a:r>
              <a:rPr lang="da-DK" dirty="0"/>
              <a:t> </a:t>
            </a:r>
          </a:p>
          <a:p>
            <a:pPr lvl="0"/>
            <a:r>
              <a:rPr lang="da-DK" dirty="0"/>
              <a:t>OPFØLGNING; sørg for løbende under kommende samtaler/forhandlinger at undersøge om den måde tingene foregår på, nu også er den bedste. Spørg ligeledes ved et samarbejdes eller en samtales afslutning</a:t>
            </a:r>
          </a:p>
          <a:p>
            <a:endParaRPr lang="da-DK" dirty="0"/>
          </a:p>
        </p:txBody>
      </p:sp>
    </p:spTree>
    <p:extLst>
      <p:ext uri="{BB962C8B-B14F-4D97-AF65-F5344CB8AC3E}">
        <p14:creationId xmlns:p14="http://schemas.microsoft.com/office/powerpoint/2010/main" val="475964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FE1522-B4F3-C1EF-5C76-89688185F900}"/>
              </a:ext>
            </a:extLst>
          </p:cNvPr>
          <p:cNvSpPr>
            <a:spLocks noGrp="1"/>
          </p:cNvSpPr>
          <p:nvPr>
            <p:ph type="title"/>
          </p:nvPr>
        </p:nvSpPr>
        <p:spPr/>
        <p:txBody>
          <a:bodyPr>
            <a:normAutofit/>
          </a:bodyPr>
          <a:lstStyle/>
          <a:p>
            <a:r>
              <a:rPr lang="da-DK" sz="2800" dirty="0">
                <a:solidFill>
                  <a:schemeClr val="tx1"/>
                </a:solidFill>
              </a:rPr>
              <a:t>Når en person kommer uanmeldt og er vred, hvad kan du så sige eller gøre </a:t>
            </a:r>
            <a:r>
              <a:rPr lang="da-DK" sz="2800" noProof="0" dirty="0">
                <a:solidFill>
                  <a:schemeClr val="tx1"/>
                </a:solidFill>
              </a:rPr>
              <a:t>som frivillig?</a:t>
            </a:r>
            <a:endParaRPr lang="da-DK" sz="2800" dirty="0">
              <a:solidFill>
                <a:schemeClr val="tx1"/>
              </a:solidFill>
            </a:endParaRPr>
          </a:p>
        </p:txBody>
      </p:sp>
      <p:sp>
        <p:nvSpPr>
          <p:cNvPr id="3" name="Pladsholder til indhold 2">
            <a:extLst>
              <a:ext uri="{FF2B5EF4-FFF2-40B4-BE49-F238E27FC236}">
                <a16:creationId xmlns:a16="http://schemas.microsoft.com/office/drawing/2014/main" id="{44EA123A-6F52-7F69-CD53-24C4B16297B4}"/>
              </a:ext>
            </a:extLst>
          </p:cNvPr>
          <p:cNvSpPr>
            <a:spLocks noGrp="1"/>
          </p:cNvSpPr>
          <p:nvPr>
            <p:ph idx="1"/>
          </p:nvPr>
        </p:nvSpPr>
        <p:spPr/>
        <p:txBody>
          <a:bodyPr/>
          <a:lstStyle/>
          <a:p>
            <a:r>
              <a:rPr lang="da-DK" dirty="0"/>
              <a:t>Gå med modstanden, match kropssproget, rejs dig evt. op</a:t>
            </a:r>
          </a:p>
          <a:p>
            <a:r>
              <a:rPr lang="da-DK" dirty="0"/>
              <a:t>Sig ”Jeg kan se du er vred og det vil vi gerne være sammen med dig om og for at vi kan det, må du sætte dig ned, så vi kan tale om det”.</a:t>
            </a:r>
          </a:p>
          <a:p>
            <a:r>
              <a:rPr lang="da-DK" dirty="0"/>
              <a:t>Sig ” det virker som om, der er noget der optager dig meget, så du er kommet her for at dele det med os – er det rigtigt?</a:t>
            </a:r>
          </a:p>
          <a:p>
            <a:r>
              <a:rPr lang="da-DK" dirty="0"/>
              <a:t>Sig ”Jeg kan se, at du er meget oprevet og påvirket af noget vigtigt for dig. Vil du gerne tale med os om det, så vil jeg bede dig om, at du lige sidder lidt og falder lidt ned, så vi kan tale om det uden at blive bange for din vrede”.</a:t>
            </a:r>
          </a:p>
          <a:p>
            <a:endParaRPr lang="da-DK" dirty="0"/>
          </a:p>
        </p:txBody>
      </p:sp>
    </p:spTree>
    <p:extLst>
      <p:ext uri="{BB962C8B-B14F-4D97-AF65-F5344CB8AC3E}">
        <p14:creationId xmlns:p14="http://schemas.microsoft.com/office/powerpoint/2010/main" val="1176635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964C048E-8877-80A4-7B21-597FCDC9C871}"/>
              </a:ext>
            </a:extLst>
          </p:cNvPr>
          <p:cNvSpPr txBox="1"/>
          <p:nvPr/>
        </p:nvSpPr>
        <p:spPr>
          <a:xfrm>
            <a:off x="285226" y="-15741"/>
            <a:ext cx="9144000" cy="6873741"/>
          </a:xfrm>
          <a:prstGeom prst="rect">
            <a:avLst/>
          </a:prstGeom>
          <a:noFill/>
        </p:spPr>
        <p:txBody>
          <a:bodyPr wrap="square">
            <a:spAutoFit/>
          </a:bodyPr>
          <a:lstStyle/>
          <a:p>
            <a:pPr>
              <a:lnSpc>
                <a:spcPct val="115000"/>
              </a:lnSpc>
              <a:spcBef>
                <a:spcPts val="1800"/>
              </a:spcBef>
              <a:spcAft>
                <a:spcPts val="600"/>
              </a:spcAft>
              <a:buNone/>
            </a:pPr>
            <a:r>
              <a:rPr lang="da-DK" sz="2800" b="1" dirty="0">
                <a:effectLst/>
                <a:latin typeface="Roboto" panose="02000000000000000000" pitchFamily="2" charset="0"/>
                <a:ea typeface="Roboto" panose="02000000000000000000" pitchFamily="2" charset="0"/>
                <a:cs typeface="Roboto" panose="02000000000000000000" pitchFamily="2" charset="0"/>
              </a:rPr>
              <a:t>Gode/høflige måder at styre samtalen:</a:t>
            </a:r>
            <a:endParaRPr lang="da-DK" sz="2800" b="1" dirty="0">
              <a:effectLst/>
              <a:latin typeface="Arial" panose="020B0604020202020204" pitchFamily="34" charset="0"/>
            </a:endParaRPr>
          </a:p>
          <a:p>
            <a:pPr marL="342900" lvl="0" indent="-342900">
              <a:lnSpc>
                <a:spcPct val="115000"/>
              </a:lnSpc>
              <a:buFont typeface="Symbol" panose="05050102010706020507" pitchFamily="18" charset="2"/>
              <a:buChar char="-"/>
            </a:pPr>
            <a:r>
              <a:rPr lang="da-DK" sz="1600" b="1" u="none" strike="noStrike" dirty="0">
                <a:effectLst/>
                <a:latin typeface="Roboto" panose="02000000000000000000" pitchFamily="2" charset="0"/>
                <a:ea typeface="Roboto" panose="02000000000000000000" pitchFamily="2" charset="0"/>
                <a:cs typeface="Roboto" panose="02000000000000000000" pitchFamily="2" charset="0"/>
              </a:rPr>
              <a:t>Hvis en deltager kommer med uønskede råd eller spørgsmål, sig eventuelt: </a:t>
            </a:r>
            <a:endParaRPr lang="da-DK" sz="1600" b="1" u="none" strike="noStrike" dirty="0">
              <a:effectLst/>
              <a:latin typeface="Arial" panose="020B0604020202020204" pitchFamily="34" charset="0"/>
              <a:ea typeface="Arial" panose="020B0604020202020204" pitchFamily="34" charset="0"/>
            </a:endParaRPr>
          </a:p>
          <a:p>
            <a:pPr marL="457200">
              <a:lnSpc>
                <a:spcPct val="115000"/>
              </a:lnSpc>
              <a:buNone/>
            </a:pPr>
            <a:r>
              <a:rPr lang="da-DK" sz="1600" i="1" dirty="0">
                <a:effectLst/>
                <a:latin typeface="Roboto" panose="02000000000000000000" pitchFamily="2" charset="0"/>
                <a:ea typeface="Roboto" panose="02000000000000000000" pitchFamily="2" charset="0"/>
                <a:cs typeface="Roboto" panose="02000000000000000000" pitchFamily="2" charset="0"/>
              </a:rPr>
              <a:t>“Det er super dejligt at høre, at du har fundet nogle råd og nogle metoder, som fungerer for dig. Men måske skal vi lige høre, </a:t>
            </a:r>
            <a:r>
              <a:rPr lang="da-DK" sz="1600" dirty="0">
                <a:effectLst/>
                <a:latin typeface="Roboto" panose="02000000000000000000" pitchFamily="2" charset="0"/>
                <a:ea typeface="Roboto" panose="02000000000000000000" pitchFamily="2" charset="0"/>
                <a:cs typeface="Roboto" panose="02000000000000000000" pitchFamily="2" charset="0"/>
              </a:rPr>
              <a:t>“den anden deltager”, </a:t>
            </a:r>
            <a:r>
              <a:rPr lang="da-DK" sz="1600" i="1" dirty="0">
                <a:effectLst/>
                <a:latin typeface="Roboto" panose="02000000000000000000" pitchFamily="2" charset="0"/>
                <a:ea typeface="Roboto" panose="02000000000000000000" pitchFamily="2" charset="0"/>
                <a:cs typeface="Roboto" panose="02000000000000000000" pitchFamily="2" charset="0"/>
              </a:rPr>
              <a:t>om vedkommende overhovedet er i stand til at tage rådene ind lige nu, eller om de overhovedet har lyst til at få råd lige nu, eller de helst blot vil fortælle?”</a:t>
            </a:r>
            <a:endParaRPr lang="da-DK" sz="1600" dirty="0">
              <a:effectLst/>
              <a:latin typeface="Arial" panose="020B0604020202020204" pitchFamily="34" charset="0"/>
              <a:ea typeface="Arial" panose="020B0604020202020204" pitchFamily="34" charset="0"/>
            </a:endParaRPr>
          </a:p>
          <a:p>
            <a:pPr marL="342900" lvl="0" indent="-342900">
              <a:lnSpc>
                <a:spcPct val="115000"/>
              </a:lnSpc>
              <a:buFont typeface="Symbol" panose="05050102010706020507" pitchFamily="18" charset="2"/>
              <a:buChar char="-"/>
            </a:pPr>
            <a:r>
              <a:rPr lang="da-DK" sz="1600" b="1" u="none" strike="noStrike" dirty="0">
                <a:effectLst/>
                <a:latin typeface="Roboto" panose="02000000000000000000" pitchFamily="2" charset="0"/>
                <a:ea typeface="Roboto" panose="02000000000000000000" pitchFamily="2" charset="0"/>
                <a:cs typeface="Roboto" panose="02000000000000000000" pitchFamily="2" charset="0"/>
              </a:rPr>
              <a:t>Hvis en deltager taler længe, og der er brug for at give ordet videre, sig eventuelt: </a:t>
            </a:r>
            <a:endParaRPr lang="da-DK" sz="1600" b="1" u="none" strike="noStrike" dirty="0">
              <a:effectLst/>
              <a:latin typeface="Arial" panose="020B0604020202020204" pitchFamily="34" charset="0"/>
              <a:ea typeface="Arial" panose="020B0604020202020204" pitchFamily="34" charset="0"/>
            </a:endParaRPr>
          </a:p>
          <a:p>
            <a:pPr marL="457200">
              <a:lnSpc>
                <a:spcPct val="115000"/>
              </a:lnSpc>
              <a:buNone/>
            </a:pPr>
            <a:r>
              <a:rPr lang="da-DK" sz="1600" i="1" dirty="0">
                <a:effectLst/>
                <a:latin typeface="Roboto" panose="02000000000000000000" pitchFamily="2" charset="0"/>
                <a:ea typeface="Roboto" panose="02000000000000000000" pitchFamily="2" charset="0"/>
                <a:cs typeface="Roboto" panose="02000000000000000000" pitchFamily="2" charset="0"/>
              </a:rPr>
              <a:t>“Jeg kan mærke, at du har rigtig meget på hjerte, og jeg er glad for, at du føler dig tryg her i vores forum. Vi bliver nødt til at give ordet videre, så alle kan nå at fortælle, det de har på hjerte, inden tiden er gået.”</a:t>
            </a:r>
            <a:endParaRPr lang="da-DK" sz="1600" dirty="0">
              <a:effectLst/>
              <a:latin typeface="Arial" panose="020B0604020202020204" pitchFamily="34" charset="0"/>
              <a:ea typeface="Arial" panose="020B0604020202020204" pitchFamily="34" charset="0"/>
            </a:endParaRPr>
          </a:p>
          <a:p>
            <a:pPr marL="457200">
              <a:lnSpc>
                <a:spcPct val="115000"/>
              </a:lnSpc>
              <a:buNone/>
            </a:pPr>
            <a:r>
              <a:rPr lang="da-DK" sz="1600" dirty="0">
                <a:effectLst/>
                <a:latin typeface="Roboto" panose="02000000000000000000" pitchFamily="2" charset="0"/>
                <a:ea typeface="Roboto" panose="02000000000000000000" pitchFamily="2" charset="0"/>
                <a:cs typeface="Roboto" panose="02000000000000000000" pitchFamily="2" charset="0"/>
              </a:rPr>
              <a:t>Eller giv ordet videre til en anden deltager med et spørgsmål:</a:t>
            </a:r>
            <a:endParaRPr lang="da-DK" sz="1600" dirty="0">
              <a:effectLst/>
              <a:latin typeface="Arial" panose="020B0604020202020204" pitchFamily="34" charset="0"/>
              <a:ea typeface="Arial" panose="020B0604020202020204" pitchFamily="34" charset="0"/>
            </a:endParaRPr>
          </a:p>
          <a:p>
            <a:pPr marL="457200">
              <a:lnSpc>
                <a:spcPct val="115000"/>
              </a:lnSpc>
              <a:buNone/>
            </a:pPr>
            <a:r>
              <a:rPr lang="da-DK" sz="1600" i="1" dirty="0">
                <a:effectLst/>
                <a:latin typeface="Roboto" panose="02000000000000000000" pitchFamily="2" charset="0"/>
                <a:ea typeface="Roboto" panose="02000000000000000000" pitchFamily="2" charset="0"/>
                <a:cs typeface="Roboto" panose="02000000000000000000" pitchFamily="2" charset="0"/>
              </a:rPr>
              <a:t>“Det er interessant, det du fortæller, og det får mig til at tænke på, hvordan </a:t>
            </a:r>
            <a:r>
              <a:rPr lang="da-DK" sz="1600" dirty="0">
                <a:effectLst/>
                <a:latin typeface="Roboto" panose="02000000000000000000" pitchFamily="2" charset="0"/>
                <a:ea typeface="Roboto" panose="02000000000000000000" pitchFamily="2" charset="0"/>
                <a:cs typeface="Roboto" panose="02000000000000000000" pitchFamily="2" charset="0"/>
              </a:rPr>
              <a:t>“en anden deltager” </a:t>
            </a:r>
            <a:r>
              <a:rPr lang="da-DK" sz="1600" i="1" dirty="0">
                <a:effectLst/>
                <a:latin typeface="Roboto" panose="02000000000000000000" pitchFamily="2" charset="0"/>
                <a:ea typeface="Roboto" panose="02000000000000000000" pitchFamily="2" charset="0"/>
                <a:cs typeface="Roboto" panose="02000000000000000000" pitchFamily="2" charset="0"/>
              </a:rPr>
              <a:t>ville håndtere noget lignende, eller om de allerede har oplevet noget lignende?”</a:t>
            </a:r>
            <a:endParaRPr lang="da-DK" sz="1600" dirty="0">
              <a:effectLst/>
              <a:latin typeface="Arial" panose="020B0604020202020204" pitchFamily="34" charset="0"/>
              <a:ea typeface="Arial" panose="020B0604020202020204" pitchFamily="34" charset="0"/>
            </a:endParaRPr>
          </a:p>
          <a:p>
            <a:pPr marL="342900" lvl="0" indent="-342900">
              <a:lnSpc>
                <a:spcPct val="115000"/>
              </a:lnSpc>
              <a:buFont typeface="Symbol" panose="05050102010706020507" pitchFamily="18" charset="2"/>
              <a:buChar char="-"/>
            </a:pPr>
            <a:r>
              <a:rPr lang="da-DK" sz="1600" b="1" u="none" strike="noStrike" dirty="0">
                <a:effectLst/>
                <a:latin typeface="Roboto" panose="02000000000000000000" pitchFamily="2" charset="0"/>
                <a:ea typeface="Roboto" panose="02000000000000000000" pitchFamily="2" charset="0"/>
                <a:cs typeface="Roboto" panose="02000000000000000000" pitchFamily="2" charset="0"/>
              </a:rPr>
              <a:t>Hvis en deltager bliver meget påvirket, og ikke er i stand til at deltage i samtalen: </a:t>
            </a:r>
            <a:endParaRPr lang="da-DK" sz="1600" b="1" u="none" strike="noStrike" dirty="0">
              <a:effectLst/>
              <a:latin typeface="Arial" panose="020B0604020202020204" pitchFamily="34" charset="0"/>
              <a:ea typeface="Arial" panose="020B0604020202020204" pitchFamily="34" charset="0"/>
            </a:endParaRPr>
          </a:p>
          <a:p>
            <a:pPr marL="457200">
              <a:lnSpc>
                <a:spcPct val="115000"/>
              </a:lnSpc>
              <a:buNone/>
            </a:pPr>
            <a:r>
              <a:rPr lang="da-DK" sz="1600" i="1" dirty="0">
                <a:effectLst/>
                <a:latin typeface="Roboto" panose="02000000000000000000" pitchFamily="2" charset="0"/>
                <a:ea typeface="Roboto" panose="02000000000000000000" pitchFamily="2" charset="0"/>
                <a:cs typeface="Roboto" panose="02000000000000000000" pitchFamily="2" charset="0"/>
              </a:rPr>
              <a:t>“Jeg kan se, at du bliver meget påvirket, og jeg tænker på, om det måske er bedre for dig, at vi lige går til side og taler sammen bare os to? Jeg kan godt fornemme, at det er lidt voldsomt for dig at sidde her med så mange andre, når du samtidig er i så svær en situation.”</a:t>
            </a:r>
            <a:endParaRPr lang="da-DK" sz="1600" dirty="0">
              <a:effectLst/>
              <a:latin typeface="Arial" panose="020B0604020202020204" pitchFamily="34" charset="0"/>
              <a:ea typeface="Arial" panose="020B0604020202020204" pitchFamily="34" charset="0"/>
            </a:endParaRPr>
          </a:p>
          <a:p>
            <a:pPr marL="457200">
              <a:lnSpc>
                <a:spcPct val="115000"/>
              </a:lnSpc>
              <a:buNone/>
            </a:pPr>
            <a:r>
              <a:rPr lang="da-DK" sz="1600" dirty="0">
                <a:effectLst/>
                <a:latin typeface="Roboto" panose="02000000000000000000" pitchFamily="2" charset="0"/>
                <a:ea typeface="Roboto" panose="02000000000000000000" pitchFamily="2" charset="0"/>
                <a:cs typeface="Roboto" panose="02000000000000000000" pitchFamily="2" charset="0"/>
              </a:rPr>
              <a:t>Undgå at give fysisk omsorg, dvs. et kram eller en hånd på skulderen, medmindre du føler dig velkommen til det - for mange kan det virke grænseoverskridende, selvom det virker naturligt for dig at tilbyde det. Prøv i stedet at italesætte, hvad der sker. Ræk eventuelt vedkommende en serviet. </a:t>
            </a:r>
            <a:endParaRPr lang="da-DK" sz="1600" dirty="0">
              <a:effectLst/>
              <a:latin typeface="Arial" panose="020B0604020202020204" pitchFamily="34" charset="0"/>
              <a:ea typeface="Arial" panose="020B0604020202020204" pitchFamily="34" charset="0"/>
            </a:endParaRPr>
          </a:p>
          <a:p>
            <a:pPr marL="457200">
              <a:lnSpc>
                <a:spcPct val="115000"/>
              </a:lnSpc>
              <a:buNone/>
            </a:pPr>
            <a:r>
              <a:rPr lang="da-DK" sz="1600" i="1" dirty="0">
                <a:effectLst/>
                <a:latin typeface="Roboto" panose="02000000000000000000" pitchFamily="2" charset="0"/>
                <a:ea typeface="Roboto" panose="02000000000000000000" pitchFamily="2" charset="0"/>
                <a:cs typeface="Roboto" panose="02000000000000000000" pitchFamily="2" charset="0"/>
              </a:rPr>
              <a:t>“Jeg kan se, at du bliver meget ked af det, og du skal bare vide, at det er helt ok. Vi er ikke bange for tårer her.” </a:t>
            </a:r>
            <a:endParaRPr lang="da-DK" sz="16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881409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Udvalgte grøntsager og frugter">
            <a:extLst>
              <a:ext uri="{FF2B5EF4-FFF2-40B4-BE49-F238E27FC236}">
                <a16:creationId xmlns:a16="http://schemas.microsoft.com/office/drawing/2014/main" id="{60A84AC2-7F0D-472E-C1F9-E22F50A7BE0F}"/>
              </a:ext>
            </a:extLst>
          </p:cNvPr>
          <p:cNvPicPr>
            <a:picLocks noChangeAspect="1"/>
          </p:cNvPicPr>
          <p:nvPr/>
        </p:nvPicPr>
        <p:blipFill>
          <a:blip r:embed="rId2"/>
          <a:srcRect l="17587" r="5304" b="-2"/>
          <a:stretch>
            <a:fillRect/>
          </a:stretch>
        </p:blipFill>
        <p:spPr>
          <a:xfrm>
            <a:off x="6096000" y="-1"/>
            <a:ext cx="6092824"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el 1">
            <a:extLst>
              <a:ext uri="{FF2B5EF4-FFF2-40B4-BE49-F238E27FC236}">
                <a16:creationId xmlns:a16="http://schemas.microsoft.com/office/drawing/2014/main" id="{02AE943A-4E03-E277-BEB2-4C986333083E}"/>
              </a:ext>
            </a:extLst>
          </p:cNvPr>
          <p:cNvSpPr>
            <a:spLocks noGrp="1"/>
          </p:cNvSpPr>
          <p:nvPr>
            <p:ph type="title"/>
          </p:nvPr>
        </p:nvSpPr>
        <p:spPr>
          <a:xfrm>
            <a:off x="677333" y="254752"/>
            <a:ext cx="3851123" cy="1069081"/>
          </a:xfrm>
        </p:spPr>
        <p:txBody>
          <a:bodyPr>
            <a:normAutofit/>
          </a:bodyPr>
          <a:lstStyle/>
          <a:p>
            <a:pPr>
              <a:lnSpc>
                <a:spcPct val="90000"/>
              </a:lnSpc>
            </a:pPr>
            <a:r>
              <a:rPr lang="da-DK" sz="3100" dirty="0"/>
              <a:t>Deltagernes opskrift på en god frivillig</a:t>
            </a:r>
          </a:p>
        </p:txBody>
      </p:sp>
      <p:sp>
        <p:nvSpPr>
          <p:cNvPr id="3" name="Pladsholder til indhold 2">
            <a:extLst>
              <a:ext uri="{FF2B5EF4-FFF2-40B4-BE49-F238E27FC236}">
                <a16:creationId xmlns:a16="http://schemas.microsoft.com/office/drawing/2014/main" id="{2F327E1E-0B97-81EB-1EEE-4AF05B28AB7A}"/>
              </a:ext>
            </a:extLst>
          </p:cNvPr>
          <p:cNvSpPr>
            <a:spLocks noGrp="1"/>
          </p:cNvSpPr>
          <p:nvPr>
            <p:ph idx="1"/>
          </p:nvPr>
        </p:nvSpPr>
        <p:spPr>
          <a:xfrm>
            <a:off x="396935" y="1460310"/>
            <a:ext cx="5805353" cy="5036023"/>
          </a:xfrm>
        </p:spPr>
        <p:txBody>
          <a:bodyPr>
            <a:normAutofit lnSpcReduction="10000"/>
          </a:bodyPr>
          <a:lstStyle/>
          <a:p>
            <a:r>
              <a:rPr lang="da-DK" dirty="0"/>
              <a:t>Empatisk, rummelig</a:t>
            </a:r>
          </a:p>
          <a:p>
            <a:r>
              <a:rPr lang="da-DK" dirty="0"/>
              <a:t>Lyttende</a:t>
            </a:r>
          </a:p>
          <a:p>
            <a:r>
              <a:rPr lang="da-DK" dirty="0"/>
              <a:t>Aktiv</a:t>
            </a:r>
          </a:p>
          <a:p>
            <a:r>
              <a:rPr lang="da-DK" dirty="0"/>
              <a:t>Omstillingsparat</a:t>
            </a:r>
          </a:p>
          <a:p>
            <a:r>
              <a:rPr lang="da-DK" dirty="0"/>
              <a:t>Aftale rammer og proces i fredstid</a:t>
            </a:r>
          </a:p>
          <a:p>
            <a:r>
              <a:rPr lang="da-DK" dirty="0"/>
              <a:t>Varm, anerkendende  og ikke dømmende</a:t>
            </a:r>
          </a:p>
          <a:p>
            <a:r>
              <a:rPr lang="da-DK" dirty="0"/>
              <a:t>Menneske der frivilligt har valgt at være frivillig</a:t>
            </a:r>
          </a:p>
          <a:p>
            <a:r>
              <a:rPr lang="da-DK" dirty="0"/>
              <a:t>Orden og struktur, praktisk</a:t>
            </a:r>
          </a:p>
          <a:p>
            <a:r>
              <a:rPr lang="da-DK" dirty="0"/>
              <a:t>Omsorgsfuld</a:t>
            </a:r>
          </a:p>
          <a:p>
            <a:r>
              <a:rPr lang="da-DK" dirty="0"/>
              <a:t>Tryghed- og tillidsskabende</a:t>
            </a:r>
          </a:p>
          <a:p>
            <a:r>
              <a:rPr lang="da-DK" dirty="0"/>
              <a:t>Humor – sætte i perspektiv</a:t>
            </a:r>
          </a:p>
          <a:p>
            <a:r>
              <a:rPr lang="da-DK" dirty="0"/>
              <a:t>Empatisk kommunikation – sætte grænser</a:t>
            </a:r>
          </a:p>
          <a:p>
            <a:r>
              <a:rPr lang="da-DK" dirty="0"/>
              <a:t>Passe på sig selv</a:t>
            </a:r>
          </a:p>
          <a:p>
            <a:endParaRPr lang="da-DK" dirty="0"/>
          </a:p>
          <a:p>
            <a:endParaRPr lang="da-DK" dirty="0"/>
          </a:p>
          <a:p>
            <a:endParaRPr lang="da-DK" dirty="0"/>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7"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1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a-DK"/>
          </a:p>
        </p:txBody>
      </p:sp>
    </p:spTree>
    <p:extLst>
      <p:ext uri="{BB962C8B-B14F-4D97-AF65-F5344CB8AC3E}">
        <p14:creationId xmlns:p14="http://schemas.microsoft.com/office/powerpoint/2010/main" val="1913918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1ABEED-85EA-4758-A730-AA47D4770C22}"/>
              </a:ext>
            </a:extLst>
          </p:cNvPr>
          <p:cNvSpPr>
            <a:spLocks noGrp="1"/>
          </p:cNvSpPr>
          <p:nvPr>
            <p:ph type="title"/>
          </p:nvPr>
        </p:nvSpPr>
        <p:spPr>
          <a:xfrm>
            <a:off x="-215589" y="332656"/>
            <a:ext cx="8229600" cy="1143000"/>
          </a:xfrm>
        </p:spPr>
        <p:txBody>
          <a:bodyPr wrap="square" anchor="ctr">
            <a:normAutofit/>
          </a:bodyPr>
          <a:lstStyle/>
          <a:p>
            <a:pPr algn="ctr"/>
            <a:r>
              <a:rPr lang="da-DK" dirty="0">
                <a:solidFill>
                  <a:srgbClr val="00B050"/>
                </a:solidFill>
              </a:rPr>
              <a:t>Tak for denne gang</a:t>
            </a:r>
          </a:p>
        </p:txBody>
      </p:sp>
      <p:pic>
        <p:nvPicPr>
          <p:cNvPr id="9" name="Pladsholder til indhold 8" descr="Et billede, der indeholder person, mand, bærer&#10;&#10;Automatisk genereret beskrivelse">
            <a:extLst>
              <a:ext uri="{FF2B5EF4-FFF2-40B4-BE49-F238E27FC236}">
                <a16:creationId xmlns:a16="http://schemas.microsoft.com/office/drawing/2014/main" id="{855728A0-9B64-4838-AFA9-748AB4B34FC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94148" y="2276872"/>
            <a:ext cx="1549400" cy="2501900"/>
          </a:xfrm>
        </p:spPr>
      </p:pic>
      <p:sp>
        <p:nvSpPr>
          <p:cNvPr id="11" name="Tekstfelt 10">
            <a:extLst>
              <a:ext uri="{FF2B5EF4-FFF2-40B4-BE49-F238E27FC236}">
                <a16:creationId xmlns:a16="http://schemas.microsoft.com/office/drawing/2014/main" id="{F74C4455-FA0C-4A8C-9383-C8982032780F}"/>
              </a:ext>
            </a:extLst>
          </p:cNvPr>
          <p:cNvSpPr txBox="1"/>
          <p:nvPr/>
        </p:nvSpPr>
        <p:spPr>
          <a:xfrm>
            <a:off x="4835349" y="2979842"/>
            <a:ext cx="2953840" cy="1754326"/>
          </a:xfrm>
          <a:prstGeom prst="rect">
            <a:avLst/>
          </a:prstGeom>
          <a:noFill/>
        </p:spPr>
        <p:txBody>
          <a:bodyPr wrap="square" rtlCol="0">
            <a:spAutoFit/>
          </a:bodyPr>
          <a:lstStyle/>
          <a:p>
            <a:r>
              <a:rPr lang="da-DK" dirty="0"/>
              <a:t>Husk I kan altid ringe eller skrive til mig.</a:t>
            </a:r>
          </a:p>
          <a:p>
            <a:endParaRPr lang="da-DK" dirty="0"/>
          </a:p>
          <a:p>
            <a:r>
              <a:rPr lang="da-DK" dirty="0"/>
              <a:t>Mobil: 40 02 60 26</a:t>
            </a:r>
          </a:p>
          <a:p>
            <a:endParaRPr lang="da-DK" dirty="0"/>
          </a:p>
          <a:p>
            <a:r>
              <a:rPr lang="da-DK" dirty="0"/>
              <a:t>Mai: </a:t>
            </a:r>
            <a:r>
              <a:rPr lang="da-DK" dirty="0">
                <a:hlinkClick r:id="rId3"/>
              </a:rPr>
              <a:t>morten@m-h.dk</a:t>
            </a:r>
            <a:r>
              <a:rPr lang="da-DK" dirty="0"/>
              <a:t> </a:t>
            </a:r>
          </a:p>
        </p:txBody>
      </p:sp>
    </p:spTree>
    <p:extLst>
      <p:ext uri="{BB962C8B-B14F-4D97-AF65-F5344CB8AC3E}">
        <p14:creationId xmlns:p14="http://schemas.microsoft.com/office/powerpoint/2010/main" val="33839817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864</TotalTime>
  <Words>2438</Words>
  <Application>Microsoft Office PowerPoint</Application>
  <PresentationFormat>Widescreen</PresentationFormat>
  <Paragraphs>201</Paragraphs>
  <Slides>23</Slides>
  <Notes>1</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23</vt:i4>
      </vt:variant>
    </vt:vector>
  </HeadingPairs>
  <TitlesOfParts>
    <vt:vector size="30" baseType="lpstr">
      <vt:lpstr>Aptos</vt:lpstr>
      <vt:lpstr>Arial</vt:lpstr>
      <vt:lpstr>Roboto</vt:lpstr>
      <vt:lpstr>Symbol</vt:lpstr>
      <vt:lpstr>Trebuchet MS</vt:lpstr>
      <vt:lpstr>Wingdings 3</vt:lpstr>
      <vt:lpstr>Facet</vt:lpstr>
      <vt:lpstr>Frivilligseminar  Foreningen for efterladte efter selvmord</vt:lpstr>
      <vt:lpstr>Selvmordspræget sorg</vt:lpstr>
      <vt:lpstr>Hvad er sorg efter selvmord for dig?  Hvordan viser sorgen sig i dagligdagen  Hvordan adskiller du din sorg fra andres sorg efter selvmord?</vt:lpstr>
      <vt:lpstr>PowerPoint-præsentation</vt:lpstr>
      <vt:lpstr>PowerPoint-præsentation</vt:lpstr>
      <vt:lpstr>PowerPoint-præsentation</vt:lpstr>
      <vt:lpstr> Hvorfor vil du gerne være Frivillig i Foreningen for Efterladte?  Hvad vil gerne opnå ved at være frivillig i foreningen?  Hvordan vil du gerne være frivillig?  Hvad får du konkret ud af at være frivillig?</vt:lpstr>
      <vt:lpstr>Derfor vil jeg gerne være frivillig</vt:lpstr>
      <vt:lpstr>PowerPoint-præsentation</vt:lpstr>
      <vt:lpstr>Som frivillig er du også altid selv efterladt og menneske, som der skal være ligeværdigt plads til på lige fod med de andre deltagere. Som efterladt er der også plads til din historie. Dine erfaringer, værdier og interesser som menneske er der også plads til.  Den frivillige er ikke professionel, men et menneske, der er efterladt og som har valgt at hjælpe som frivillig.</vt:lpstr>
      <vt:lpstr>Skift  i position som Frivillig</vt:lpstr>
      <vt:lpstr>At være frivillig   - en rolle og en funktion i aftalt tid og rum</vt:lpstr>
      <vt:lpstr>Facilitering af et cafémøde 1</vt:lpstr>
      <vt:lpstr>Facilitering af et cafémøde 2</vt:lpstr>
      <vt:lpstr>Faldgrupper, overføring og overstyring</vt:lpstr>
      <vt:lpstr>Det ville være bedre, hvis du kan 1:</vt:lpstr>
      <vt:lpstr>Det ville være bedre, hvis du kan 2:</vt:lpstr>
      <vt:lpstr>Aktiv lytning og empatisk kommunikation</vt:lpstr>
      <vt:lpstr>Konfrontation</vt:lpstr>
      <vt:lpstr>Når en person kommer uanmeldt og er vred, hvad kan du så sige eller gøre som frivillig?</vt:lpstr>
      <vt:lpstr>PowerPoint-præsentation</vt:lpstr>
      <vt:lpstr>Deltagernes opskrift på en god frivillig</vt:lpstr>
      <vt:lpstr>Tak for denne gang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morten holler</dc:creator>
  <cp:lastModifiedBy>Ellen og Ejnar Bæk</cp:lastModifiedBy>
  <cp:revision>5</cp:revision>
  <cp:lastPrinted>2025-11-06T22:45:18Z</cp:lastPrinted>
  <dcterms:created xsi:type="dcterms:W3CDTF">2025-11-06T15:56:38Z</dcterms:created>
  <dcterms:modified xsi:type="dcterms:W3CDTF">2026-08-20T15:05:39Z</dcterms:modified>
</cp:coreProperties>
</file>